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333" r:id="rId2"/>
    <p:sldId id="334" r:id="rId3"/>
    <p:sldId id="339" r:id="rId4"/>
    <p:sldId id="270" r:id="rId5"/>
    <p:sldId id="271" r:id="rId6"/>
    <p:sldId id="272" r:id="rId7"/>
    <p:sldId id="273" r:id="rId8"/>
    <p:sldId id="274" r:id="rId9"/>
    <p:sldId id="275" r:id="rId10"/>
    <p:sldId id="276" r:id="rId11"/>
    <p:sldId id="277" r:id="rId12"/>
    <p:sldId id="278" r:id="rId13"/>
    <p:sldId id="279" r:id="rId14"/>
    <p:sldId id="280" r:id="rId15"/>
    <p:sldId id="281" r:id="rId16"/>
    <p:sldId id="282" r:id="rId17"/>
    <p:sldId id="283" r:id="rId18"/>
    <p:sldId id="284" r:id="rId19"/>
    <p:sldId id="285" r:id="rId20"/>
    <p:sldId id="286" r:id="rId21"/>
    <p:sldId id="287" r:id="rId22"/>
    <p:sldId id="288" r:id="rId23"/>
    <p:sldId id="289" r:id="rId24"/>
    <p:sldId id="290" r:id="rId25"/>
    <p:sldId id="291" r:id="rId26"/>
    <p:sldId id="292" r:id="rId27"/>
    <p:sldId id="293" r:id="rId28"/>
    <p:sldId id="294" r:id="rId29"/>
    <p:sldId id="295" r:id="rId30"/>
    <p:sldId id="296" r:id="rId31"/>
    <p:sldId id="297" r:id="rId32"/>
    <p:sldId id="298" r:id="rId33"/>
    <p:sldId id="299" r:id="rId34"/>
    <p:sldId id="300" r:id="rId35"/>
    <p:sldId id="301" r:id="rId36"/>
    <p:sldId id="302" r:id="rId37"/>
    <p:sldId id="303" r:id="rId38"/>
    <p:sldId id="304" r:id="rId39"/>
    <p:sldId id="305" r:id="rId40"/>
    <p:sldId id="306" r:id="rId41"/>
    <p:sldId id="307" r:id="rId42"/>
    <p:sldId id="308" r:id="rId43"/>
    <p:sldId id="309" r:id="rId44"/>
    <p:sldId id="310" r:id="rId45"/>
    <p:sldId id="311" r:id="rId46"/>
    <p:sldId id="312" r:id="rId47"/>
    <p:sldId id="313" r:id="rId48"/>
    <p:sldId id="336" r:id="rId49"/>
    <p:sldId id="338"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8" d="100"/>
          <a:sy n="108" d="100"/>
        </p:scale>
        <p:origin x="1704"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262B0-3657-47DC-8E82-A4C386AF58E9}" type="datetimeFigureOut">
              <a:rPr lang="en-AU" smtClean="0"/>
              <a:t>16/03/2020</a:t>
            </a:fld>
            <a:endParaRPr lang="en-AU"/>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9127220-FB9E-46A7-A759-E1A8DC4BEF35}" type="slidenum">
              <a:rPr lang="en-AU" smtClean="0"/>
              <a:t>‹#›</a:t>
            </a:fld>
            <a:endParaRPr lang="en-AU"/>
          </a:p>
        </p:txBody>
      </p:sp>
    </p:spTree>
    <p:extLst>
      <p:ext uri="{BB962C8B-B14F-4D97-AF65-F5344CB8AC3E}">
        <p14:creationId xmlns:p14="http://schemas.microsoft.com/office/powerpoint/2010/main" val="17501092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9127220-FB9E-46A7-A759-E1A8DC4BEF35}" type="slidenum">
              <a:rPr lang="en-AU" smtClean="0"/>
              <a:t>25</a:t>
            </a:fld>
            <a:endParaRPr lang="en-AU"/>
          </a:p>
        </p:txBody>
      </p:sp>
    </p:spTree>
    <p:extLst>
      <p:ext uri="{BB962C8B-B14F-4D97-AF65-F5344CB8AC3E}">
        <p14:creationId xmlns:p14="http://schemas.microsoft.com/office/powerpoint/2010/main" val="2661351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6FE68C42-53EE-48D2-A29F-9F58F00BA3F9}" type="datetimeFigureOut">
              <a:rPr lang="en-AU" smtClean="0"/>
              <a:t>16/03/2020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1C0FF40-8228-4580-9740-1996FAE96C33}" type="slidenum">
              <a:rPr lang="en-AU" smtClean="0"/>
              <a:t>‹#›</a:t>
            </a:fld>
            <a:endParaRPr lang="en-AU"/>
          </a:p>
        </p:txBody>
      </p:sp>
    </p:spTree>
    <p:extLst>
      <p:ext uri="{BB962C8B-B14F-4D97-AF65-F5344CB8AC3E}">
        <p14:creationId xmlns:p14="http://schemas.microsoft.com/office/powerpoint/2010/main" val="35278676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6FE68C42-53EE-48D2-A29F-9F58F00BA3F9}" type="datetimeFigureOut">
              <a:rPr lang="en-AU" smtClean="0"/>
              <a:t>16/03/2020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1C0FF40-8228-4580-9740-1996FAE96C33}" type="slidenum">
              <a:rPr lang="en-AU" smtClean="0"/>
              <a:t>‹#›</a:t>
            </a:fld>
            <a:endParaRPr lang="en-AU"/>
          </a:p>
        </p:txBody>
      </p:sp>
    </p:spTree>
    <p:extLst>
      <p:ext uri="{BB962C8B-B14F-4D97-AF65-F5344CB8AC3E}">
        <p14:creationId xmlns:p14="http://schemas.microsoft.com/office/powerpoint/2010/main" val="1558204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6FE68C42-53EE-48D2-A29F-9F58F00BA3F9}" type="datetimeFigureOut">
              <a:rPr lang="en-AU" smtClean="0"/>
              <a:t>16/03/2020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1C0FF40-8228-4580-9740-1996FAE96C33}" type="slidenum">
              <a:rPr lang="en-AU" smtClean="0"/>
              <a:t>‹#›</a:t>
            </a:fld>
            <a:endParaRPr lang="en-AU"/>
          </a:p>
        </p:txBody>
      </p:sp>
    </p:spTree>
    <p:extLst>
      <p:ext uri="{BB962C8B-B14F-4D97-AF65-F5344CB8AC3E}">
        <p14:creationId xmlns:p14="http://schemas.microsoft.com/office/powerpoint/2010/main" val="1930845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6FE68C42-53EE-48D2-A29F-9F58F00BA3F9}" type="datetimeFigureOut">
              <a:rPr lang="en-AU" smtClean="0"/>
              <a:t>16/03/2020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1C0FF40-8228-4580-9740-1996FAE96C33}" type="slidenum">
              <a:rPr lang="en-AU" smtClean="0"/>
              <a:t>‹#›</a:t>
            </a:fld>
            <a:endParaRPr lang="en-AU"/>
          </a:p>
        </p:txBody>
      </p:sp>
    </p:spTree>
    <p:extLst>
      <p:ext uri="{BB962C8B-B14F-4D97-AF65-F5344CB8AC3E}">
        <p14:creationId xmlns:p14="http://schemas.microsoft.com/office/powerpoint/2010/main" val="13155305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FE68C42-53EE-48D2-A29F-9F58F00BA3F9}" type="datetimeFigureOut">
              <a:rPr lang="en-AU" smtClean="0"/>
              <a:t>16/03/2020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1C0FF40-8228-4580-9740-1996FAE96C33}" type="slidenum">
              <a:rPr lang="en-AU" smtClean="0"/>
              <a:t>‹#›</a:t>
            </a:fld>
            <a:endParaRPr lang="en-AU"/>
          </a:p>
        </p:txBody>
      </p:sp>
    </p:spTree>
    <p:extLst>
      <p:ext uri="{BB962C8B-B14F-4D97-AF65-F5344CB8AC3E}">
        <p14:creationId xmlns:p14="http://schemas.microsoft.com/office/powerpoint/2010/main" val="53100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6FE68C42-53EE-48D2-A29F-9F58F00BA3F9}" type="datetimeFigureOut">
              <a:rPr lang="en-AU" smtClean="0"/>
              <a:t>16/03/2020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51C0FF40-8228-4580-9740-1996FAE96C33}" type="slidenum">
              <a:rPr lang="en-AU" smtClean="0"/>
              <a:t>‹#›</a:t>
            </a:fld>
            <a:endParaRPr lang="en-AU"/>
          </a:p>
        </p:txBody>
      </p:sp>
    </p:spTree>
    <p:extLst>
      <p:ext uri="{BB962C8B-B14F-4D97-AF65-F5344CB8AC3E}">
        <p14:creationId xmlns:p14="http://schemas.microsoft.com/office/powerpoint/2010/main" val="6474555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6FE68C42-53EE-48D2-A29F-9F58F00BA3F9}" type="datetimeFigureOut">
              <a:rPr lang="en-AU" smtClean="0"/>
              <a:t>16/03/2020</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51C0FF40-8228-4580-9740-1996FAE96C33}" type="slidenum">
              <a:rPr lang="en-AU" smtClean="0"/>
              <a:t>‹#›</a:t>
            </a:fld>
            <a:endParaRPr lang="en-AU"/>
          </a:p>
        </p:txBody>
      </p:sp>
    </p:spTree>
    <p:extLst>
      <p:ext uri="{BB962C8B-B14F-4D97-AF65-F5344CB8AC3E}">
        <p14:creationId xmlns:p14="http://schemas.microsoft.com/office/powerpoint/2010/main" val="3769506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6FE68C42-53EE-48D2-A29F-9F58F00BA3F9}" type="datetimeFigureOut">
              <a:rPr lang="en-AU" smtClean="0"/>
              <a:t>16/03/2020</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51C0FF40-8228-4580-9740-1996FAE96C33}" type="slidenum">
              <a:rPr lang="en-AU" smtClean="0"/>
              <a:t>‹#›</a:t>
            </a:fld>
            <a:endParaRPr lang="en-AU"/>
          </a:p>
        </p:txBody>
      </p:sp>
    </p:spTree>
    <p:extLst>
      <p:ext uri="{BB962C8B-B14F-4D97-AF65-F5344CB8AC3E}">
        <p14:creationId xmlns:p14="http://schemas.microsoft.com/office/powerpoint/2010/main" val="13006190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E68C42-53EE-48D2-A29F-9F58F00BA3F9}" type="datetimeFigureOut">
              <a:rPr lang="en-AU" smtClean="0"/>
              <a:t>16/03/2020</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51C0FF40-8228-4580-9740-1996FAE96C33}" type="slidenum">
              <a:rPr lang="en-AU" smtClean="0"/>
              <a:t>‹#›</a:t>
            </a:fld>
            <a:endParaRPr lang="en-AU"/>
          </a:p>
        </p:txBody>
      </p:sp>
    </p:spTree>
    <p:extLst>
      <p:ext uri="{BB962C8B-B14F-4D97-AF65-F5344CB8AC3E}">
        <p14:creationId xmlns:p14="http://schemas.microsoft.com/office/powerpoint/2010/main" val="20561987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FE68C42-53EE-48D2-A29F-9F58F00BA3F9}" type="datetimeFigureOut">
              <a:rPr lang="en-AU" smtClean="0"/>
              <a:t>16/03/2020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51C0FF40-8228-4580-9740-1996FAE96C33}" type="slidenum">
              <a:rPr lang="en-AU" smtClean="0"/>
              <a:t>‹#›</a:t>
            </a:fld>
            <a:endParaRPr lang="en-AU"/>
          </a:p>
        </p:txBody>
      </p:sp>
    </p:spTree>
    <p:extLst>
      <p:ext uri="{BB962C8B-B14F-4D97-AF65-F5344CB8AC3E}">
        <p14:creationId xmlns:p14="http://schemas.microsoft.com/office/powerpoint/2010/main" val="1488370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FE68C42-53EE-48D2-A29F-9F58F00BA3F9}" type="datetimeFigureOut">
              <a:rPr lang="en-AU" smtClean="0"/>
              <a:t>16/03/2020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51C0FF40-8228-4580-9740-1996FAE96C33}" type="slidenum">
              <a:rPr lang="en-AU" smtClean="0"/>
              <a:t>‹#›</a:t>
            </a:fld>
            <a:endParaRPr lang="en-AU"/>
          </a:p>
        </p:txBody>
      </p:sp>
    </p:spTree>
    <p:extLst>
      <p:ext uri="{BB962C8B-B14F-4D97-AF65-F5344CB8AC3E}">
        <p14:creationId xmlns:p14="http://schemas.microsoft.com/office/powerpoint/2010/main" val="9386266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E68C42-53EE-48D2-A29F-9F58F00BA3F9}" type="datetimeFigureOut">
              <a:rPr lang="en-AU" smtClean="0"/>
              <a:t>16/03/2020</a:t>
            </a:fld>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C0FF40-8228-4580-9740-1996FAE96C33}" type="slidenum">
              <a:rPr lang="en-AU" smtClean="0"/>
              <a:t>‹#›</a:t>
            </a:fld>
            <a:endParaRPr lang="en-AU"/>
          </a:p>
        </p:txBody>
      </p:sp>
    </p:spTree>
    <p:extLst>
      <p:ext uri="{BB962C8B-B14F-4D97-AF65-F5344CB8AC3E}">
        <p14:creationId xmlns:p14="http://schemas.microsoft.com/office/powerpoint/2010/main" val="4694137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30.png"/><Relationship Id="rId1" Type="http://schemas.openxmlformats.org/officeDocument/2006/relationships/slideLayout" Target="../slideLayouts/slideLayout1.xml"/><Relationship Id="rId5" Type="http://schemas.microsoft.com/office/2007/relationships/hdphoto" Target="../media/hdphoto23.wdp"/><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25.wdp"/><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37.png"/><Relationship Id="rId1" Type="http://schemas.openxmlformats.org/officeDocument/2006/relationships/slideLayout" Target="../slideLayouts/slideLayout1.xml"/><Relationship Id="rId5" Type="http://schemas.microsoft.com/office/2007/relationships/hdphoto" Target="../media/hdphoto29.wdp"/><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microsoft.com/office/2007/relationships/hdphoto" Target="../media/hdphoto30.wdp"/><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microsoft.com/office/2007/relationships/hdphoto" Target="../media/hdphoto31.wdp"/><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microsoft.com/office/2007/relationships/hdphoto" Target="../media/hdphoto32.wdp"/><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microsoft.com/office/2007/relationships/hdphoto" Target="../media/hdphoto33.wdp"/><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microsoft.com/office/2007/relationships/hdphoto" Target="../media/hdphoto34.wdp"/><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microsoft.com/office/2007/relationships/hdphoto" Target="../media/hdphoto35.wdp"/><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microsoft.com/office/2007/relationships/hdphoto" Target="../media/hdphoto36.wdp"/><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microsoft.com/office/2007/relationships/hdphoto" Target="../media/hdphoto37.wdp"/><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microsoft.com/office/2007/relationships/hdphoto" Target="../media/hdphoto38.wdp"/><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microsoft.com/office/2007/relationships/hdphoto" Target="../media/hdphoto39.wdp"/><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microsoft.com/office/2007/relationships/hdphoto" Target="../media/hdphoto2.wdp"/></Relationships>
</file>

<file path=ppt/slides/_rels/slide40.xml.rels><?xml version="1.0" encoding="UTF-8" standalone="yes"?>
<Relationships xmlns="http://schemas.openxmlformats.org/package/2006/relationships"><Relationship Id="rId3" Type="http://schemas.microsoft.com/office/2007/relationships/hdphoto" Target="../media/hdphoto40.wdp"/><Relationship Id="rId2" Type="http://schemas.openxmlformats.org/officeDocument/2006/relationships/image" Target="../media/image49.png"/><Relationship Id="rId1" Type="http://schemas.openxmlformats.org/officeDocument/2006/relationships/slideLayout" Target="../slideLayouts/slideLayout1.xml"/><Relationship Id="rId5" Type="http://schemas.microsoft.com/office/2007/relationships/hdphoto" Target="../media/hdphoto41.wdp"/><Relationship Id="rId4" Type="http://schemas.openxmlformats.org/officeDocument/2006/relationships/image" Target="../media/image50.jpeg"/></Relationships>
</file>

<file path=ppt/slides/_rels/slide41.xml.rels><?xml version="1.0" encoding="UTF-8" standalone="yes"?>
<Relationships xmlns="http://schemas.openxmlformats.org/package/2006/relationships"><Relationship Id="rId3" Type="http://schemas.microsoft.com/office/2007/relationships/hdphoto" Target="../media/hdphoto42.wdp"/><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microsoft.com/office/2007/relationships/hdphoto" Target="../media/hdphoto43.wdp"/><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microsoft.com/office/2007/relationships/hdphoto" Target="../media/hdphoto44.wdp"/><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microsoft.com/office/2007/relationships/hdphoto" Target="../media/hdphoto45.wdp"/><Relationship Id="rId2" Type="http://schemas.openxmlformats.org/officeDocument/2006/relationships/image" Target="../media/image54.png"/><Relationship Id="rId1" Type="http://schemas.openxmlformats.org/officeDocument/2006/relationships/slideLayout" Target="../slideLayouts/slideLayout1.xml"/><Relationship Id="rId5" Type="http://schemas.microsoft.com/office/2007/relationships/hdphoto" Target="../media/hdphoto46.wdp"/><Relationship Id="rId4" Type="http://schemas.openxmlformats.org/officeDocument/2006/relationships/image" Target="../media/image55.png"/></Relationships>
</file>

<file path=ppt/slides/_rels/slide45.xml.rels><?xml version="1.0" encoding="UTF-8" standalone="yes"?>
<Relationships xmlns="http://schemas.openxmlformats.org/package/2006/relationships"><Relationship Id="rId3" Type="http://schemas.microsoft.com/office/2007/relationships/hdphoto" Target="../media/hdphoto47.wdp"/><Relationship Id="rId2" Type="http://schemas.openxmlformats.org/officeDocument/2006/relationships/image" Target="../media/image56.png"/><Relationship Id="rId1" Type="http://schemas.openxmlformats.org/officeDocument/2006/relationships/slideLayout" Target="../slideLayouts/slideLayout1.xml"/><Relationship Id="rId5" Type="http://schemas.microsoft.com/office/2007/relationships/hdphoto" Target="../media/hdphoto48.wdp"/><Relationship Id="rId4" Type="http://schemas.openxmlformats.org/officeDocument/2006/relationships/image" Target="../media/image57.png"/></Relationships>
</file>

<file path=ppt/slides/_rels/slide46.xml.rels><?xml version="1.0" encoding="UTF-8" standalone="yes"?>
<Relationships xmlns="http://schemas.openxmlformats.org/package/2006/relationships"><Relationship Id="rId3" Type="http://schemas.microsoft.com/office/2007/relationships/hdphoto" Target="../media/hdphoto49.wdp"/><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microsoft.com/office/2007/relationships/hdphoto" Target="../media/hdphoto50.wdp"/><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image" Target="../media/image60.tiff"/><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image" Target="../media/image63.tiff"/><Relationship Id="rId2" Type="http://schemas.openxmlformats.org/officeDocument/2006/relationships/image" Target="../media/image62.tiff"/><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1.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5.jpeg"/><Relationship Id="rId1" Type="http://schemas.openxmlformats.org/officeDocument/2006/relationships/slideLayout" Target="../slideLayouts/slideLayout1.xml"/><Relationship Id="rId5" Type="http://schemas.microsoft.com/office/2007/relationships/hdphoto" Target="../media/hdphoto8.wdp"/><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OSEPH HUNG\Pictures\new\jerusalem 1. 2.3.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JOSEPH HUNG\Pictures\hinh sofware moi\mu 4.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0702" y="2420576"/>
            <a:ext cx="8123349" cy="443742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46619" y="76200"/>
            <a:ext cx="8732798" cy="584775"/>
          </a:xfrm>
          <a:prstGeom prst="rect">
            <a:avLst/>
          </a:prstGeom>
        </p:spPr>
        <p:txBody>
          <a:bodyPr wrap="square">
            <a:spAutoFit/>
          </a:bodyPr>
          <a:lstStyle/>
          <a:p>
            <a:pPr algn="ctr"/>
            <a:r>
              <a:rPr lang="en-US" sz="3200" dirty="0">
                <a:solidFill>
                  <a:schemeClr val="bg1"/>
                </a:solidFill>
                <a:latin typeface="Tahoma" pitchFamily="34" charset="0"/>
                <a:ea typeface="Tahoma" pitchFamily="34" charset="0"/>
                <a:cs typeface="Tahoma" pitchFamily="34" charset="0"/>
              </a:rPr>
              <a:t>4TH SUNDAY OF LENT YEAR A </a:t>
            </a:r>
          </a:p>
        </p:txBody>
      </p:sp>
      <p:sp>
        <p:nvSpPr>
          <p:cNvPr id="8" name="Rectangle 7"/>
          <p:cNvSpPr/>
          <p:nvPr/>
        </p:nvSpPr>
        <p:spPr>
          <a:xfrm>
            <a:off x="496280" y="609600"/>
            <a:ext cx="8151440" cy="584775"/>
          </a:xfrm>
          <a:prstGeom prst="rect">
            <a:avLst/>
          </a:prstGeom>
        </p:spPr>
        <p:txBody>
          <a:bodyPr wrap="square">
            <a:spAutoFit/>
          </a:bodyPr>
          <a:lstStyle/>
          <a:p>
            <a:pPr algn="ctr"/>
            <a:r>
              <a:rPr lang="en-AU" sz="3200" b="1" dirty="0" err="1">
                <a:solidFill>
                  <a:srgbClr val="FFFF00"/>
                </a:solidFill>
                <a:latin typeface="Times New Roman" panose="02020603050405020304" pitchFamily="18" charset="0"/>
                <a:cs typeface="Times New Roman" panose="02020603050405020304" pitchFamily="18" charset="0"/>
              </a:rPr>
              <a:t>Chúa</a:t>
            </a:r>
            <a:r>
              <a:rPr lang="en-AU" sz="3200" b="1" dirty="0">
                <a:solidFill>
                  <a:srgbClr val="FFFF00"/>
                </a:solidFill>
                <a:latin typeface="Times New Roman" panose="02020603050405020304" pitchFamily="18" charset="0"/>
                <a:cs typeface="Times New Roman" panose="02020603050405020304" pitchFamily="18" charset="0"/>
              </a:rPr>
              <a:t> </a:t>
            </a:r>
            <a:r>
              <a:rPr lang="en-AU" sz="3200" b="1" dirty="0" err="1">
                <a:solidFill>
                  <a:srgbClr val="FFFF00"/>
                </a:solidFill>
                <a:latin typeface="Times New Roman" panose="02020603050405020304" pitchFamily="18" charset="0"/>
                <a:cs typeface="Times New Roman" panose="02020603050405020304" pitchFamily="18" charset="0"/>
              </a:rPr>
              <a:t>Nhật</a:t>
            </a:r>
            <a:r>
              <a:rPr lang="en-AU" sz="3200" b="1" dirty="0">
                <a:solidFill>
                  <a:srgbClr val="FFFF00"/>
                </a:solidFill>
                <a:latin typeface="Times New Roman" panose="02020603050405020304" pitchFamily="18" charset="0"/>
                <a:cs typeface="Times New Roman" panose="02020603050405020304" pitchFamily="18" charset="0"/>
              </a:rPr>
              <a:t> 4 </a:t>
            </a:r>
            <a:r>
              <a:rPr lang="en-AU" sz="3200" b="1" dirty="0" err="1">
                <a:solidFill>
                  <a:srgbClr val="FFFF00"/>
                </a:solidFill>
                <a:latin typeface="Times New Roman" panose="02020603050405020304" pitchFamily="18" charset="0"/>
                <a:cs typeface="Times New Roman" panose="02020603050405020304" pitchFamily="18" charset="0"/>
              </a:rPr>
              <a:t>Mùa</a:t>
            </a:r>
            <a:r>
              <a:rPr lang="en-AU" sz="3200" b="1" dirty="0">
                <a:solidFill>
                  <a:srgbClr val="FFFF00"/>
                </a:solidFill>
                <a:latin typeface="Times New Roman" panose="02020603050405020304" pitchFamily="18" charset="0"/>
                <a:cs typeface="Times New Roman" panose="02020603050405020304" pitchFamily="18" charset="0"/>
              </a:rPr>
              <a:t> </a:t>
            </a:r>
            <a:r>
              <a:rPr lang="en-AU" sz="3200" b="1" dirty="0" err="1">
                <a:solidFill>
                  <a:srgbClr val="FFFF00"/>
                </a:solidFill>
                <a:latin typeface="Times New Roman" panose="02020603050405020304" pitchFamily="18" charset="0"/>
                <a:cs typeface="Times New Roman" panose="02020603050405020304" pitchFamily="18" charset="0"/>
              </a:rPr>
              <a:t>Chay</a:t>
            </a:r>
            <a:r>
              <a:rPr lang="en-AU" sz="3200" b="1" dirty="0">
                <a:solidFill>
                  <a:srgbClr val="FFFF00"/>
                </a:solidFill>
                <a:latin typeface="Times New Roman" panose="02020603050405020304" pitchFamily="18" charset="0"/>
                <a:cs typeface="Times New Roman" panose="02020603050405020304" pitchFamily="18" charset="0"/>
              </a:rPr>
              <a:t> </a:t>
            </a:r>
            <a:r>
              <a:rPr lang="en-AU" sz="3200" b="1" dirty="0" err="1">
                <a:solidFill>
                  <a:srgbClr val="FFFF00"/>
                </a:solidFill>
                <a:latin typeface="Times New Roman" panose="02020603050405020304" pitchFamily="18" charset="0"/>
                <a:cs typeface="Times New Roman" panose="02020603050405020304" pitchFamily="18" charset="0"/>
              </a:rPr>
              <a:t>Năm</a:t>
            </a:r>
            <a:r>
              <a:rPr lang="en-AU" sz="3200" b="1" dirty="0">
                <a:solidFill>
                  <a:srgbClr val="FFFF00"/>
                </a:solidFill>
                <a:latin typeface="Times New Roman" panose="02020603050405020304" pitchFamily="18" charset="0"/>
                <a:cs typeface="Times New Roman" panose="02020603050405020304" pitchFamily="18" charset="0"/>
              </a:rPr>
              <a:t> A</a:t>
            </a:r>
          </a:p>
        </p:txBody>
      </p:sp>
      <p:pic>
        <p:nvPicPr>
          <p:cNvPr id="9" name="Picture 2"/>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609600" y="1642426"/>
            <a:ext cx="1165225" cy="172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496280" y="2594732"/>
            <a:ext cx="1552183" cy="769441"/>
          </a:xfrm>
          <a:prstGeom prst="rect">
            <a:avLst/>
          </a:prstGeom>
        </p:spPr>
        <p:txBody>
          <a:bodyPr wrap="square">
            <a:spAutoFit/>
          </a:bodyPr>
          <a:lstStyle/>
          <a:p>
            <a:r>
              <a:rPr lang="en-AU" sz="4400" dirty="0">
                <a:solidFill>
                  <a:schemeClr val="bg1"/>
                </a:solidFill>
                <a:latin typeface="Segoe Print" pitchFamily="2" charset="0"/>
                <a:ea typeface="Tahoma" pitchFamily="34" charset="0"/>
                <a:cs typeface="Tahoma" pitchFamily="34" charset="0"/>
              </a:rPr>
              <a:t>Lent</a:t>
            </a:r>
            <a:endParaRPr lang="en-AU" dirty="0">
              <a:solidFill>
                <a:schemeClr val="bg1"/>
              </a:solidFill>
              <a:latin typeface="Segoe Print" pitchFamily="2" charset="0"/>
            </a:endParaRPr>
          </a:p>
        </p:txBody>
      </p:sp>
      <p:sp>
        <p:nvSpPr>
          <p:cNvPr id="11" name="Rectangle 10"/>
          <p:cNvSpPr/>
          <p:nvPr/>
        </p:nvSpPr>
        <p:spPr>
          <a:xfrm>
            <a:off x="609600" y="3061158"/>
            <a:ext cx="1107996" cy="1200329"/>
          </a:xfrm>
          <a:prstGeom prst="rect">
            <a:avLst/>
          </a:prstGeom>
        </p:spPr>
        <p:txBody>
          <a:bodyPr wrap="none">
            <a:spAutoFit/>
          </a:bodyPr>
          <a:lstStyle/>
          <a:p>
            <a:r>
              <a:rPr lang="en-AU" sz="3600" b="1" dirty="0">
                <a:solidFill>
                  <a:schemeClr val="bg1"/>
                </a:solidFill>
                <a:latin typeface="Times New Roman" pitchFamily="18" charset="0"/>
                <a:ea typeface="Tahoma" panose="020B0604030504040204" pitchFamily="34" charset="0"/>
                <a:cs typeface="Times New Roman" pitchFamily="18" charset="0"/>
              </a:rPr>
              <a:t>2020</a:t>
            </a:r>
          </a:p>
          <a:p>
            <a:endParaRPr lang="en-AU" sz="3600" b="1" dirty="0">
              <a:solidFill>
                <a:srgbClr val="FFFF00"/>
              </a:solidFill>
              <a:latin typeface="Times New Roman" pitchFamily="18" charset="0"/>
              <a:ea typeface="Tahoma" panose="020B0604030504040204" pitchFamily="34" charset="0"/>
              <a:cs typeface="Times New Roman" pitchFamily="18" charset="0"/>
            </a:endParaRPr>
          </a:p>
        </p:txBody>
      </p:sp>
      <p:sp>
        <p:nvSpPr>
          <p:cNvPr id="12" name="Rectangle 11"/>
          <p:cNvSpPr/>
          <p:nvPr/>
        </p:nvSpPr>
        <p:spPr>
          <a:xfrm>
            <a:off x="1774826" y="5609022"/>
            <a:ext cx="5616574" cy="892552"/>
          </a:xfrm>
          <a:prstGeom prst="rect">
            <a:avLst/>
          </a:prstGeom>
        </p:spPr>
        <p:txBody>
          <a:bodyPr wrap="square">
            <a:spAutoFit/>
          </a:bodyPr>
          <a:lstStyle/>
          <a:p>
            <a:pPr algn="ctr"/>
            <a:r>
              <a:rPr lang="en-US" sz="3200" dirty="0">
                <a:solidFill>
                  <a:srgbClr val="FFFF00"/>
                </a:solidFill>
              </a:rPr>
              <a:t>22/03/20</a:t>
            </a:r>
          </a:p>
          <a:p>
            <a:pPr algn="ctr"/>
            <a:r>
              <a:rPr lang="en-US" sz="2000" dirty="0" err="1">
                <a:solidFill>
                  <a:srgbClr val="FFFF00"/>
                </a:solidFill>
              </a:rPr>
              <a:t>Hùng</a:t>
            </a:r>
            <a:r>
              <a:rPr lang="en-US" sz="2000" dirty="0">
                <a:solidFill>
                  <a:srgbClr val="FFFF00"/>
                </a:solidFill>
              </a:rPr>
              <a:t> Ph</a:t>
            </a:r>
            <a:r>
              <a:rPr lang="vi-VN" sz="2000" dirty="0">
                <a:solidFill>
                  <a:srgbClr val="FFFF00"/>
                </a:solidFill>
              </a:rPr>
              <a:t>ư</a:t>
            </a:r>
            <a:r>
              <a:rPr lang="en-US" sz="2000" dirty="0" err="1">
                <a:solidFill>
                  <a:srgbClr val="FFFF00"/>
                </a:solidFill>
              </a:rPr>
              <a:t>ơng</a:t>
            </a:r>
            <a:r>
              <a:rPr lang="en-US" sz="2000" dirty="0">
                <a:solidFill>
                  <a:srgbClr val="FFFF00"/>
                </a:solidFill>
              </a:rPr>
              <a:t> &amp; Thanh </a:t>
            </a:r>
            <a:r>
              <a:rPr lang="en-US" sz="2000" dirty="0" err="1">
                <a:solidFill>
                  <a:srgbClr val="FFFF00"/>
                </a:solidFill>
              </a:rPr>
              <a:t>Quảng</a:t>
            </a:r>
            <a:r>
              <a:rPr lang="en-US" sz="2000" dirty="0">
                <a:solidFill>
                  <a:srgbClr val="FFFF00"/>
                </a:solidFill>
              </a:rPr>
              <a:t> </a:t>
            </a:r>
            <a:r>
              <a:rPr lang="en-US" sz="2000" dirty="0" err="1">
                <a:solidFill>
                  <a:srgbClr val="FFFF00"/>
                </a:solidFill>
              </a:rPr>
              <a:t>thực</a:t>
            </a:r>
            <a:r>
              <a:rPr lang="en-US" sz="2000" dirty="0">
                <a:solidFill>
                  <a:srgbClr val="FFFF00"/>
                </a:solidFill>
              </a:rPr>
              <a:t> </a:t>
            </a:r>
            <a:r>
              <a:rPr lang="en-US" sz="2000" dirty="0" err="1">
                <a:solidFill>
                  <a:srgbClr val="FFFF00"/>
                </a:solidFill>
              </a:rPr>
              <a:t>hiện</a:t>
            </a:r>
            <a:endParaRPr lang="en-AU" sz="2000" dirty="0">
              <a:solidFill>
                <a:srgbClr val="FFFF00"/>
              </a:solidFill>
            </a:endParaRPr>
          </a:p>
        </p:txBody>
      </p:sp>
    </p:spTree>
    <p:extLst>
      <p:ext uri="{BB962C8B-B14F-4D97-AF65-F5344CB8AC3E}">
        <p14:creationId xmlns:p14="http://schemas.microsoft.com/office/powerpoint/2010/main" val="42591026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4118" y="5105400"/>
            <a:ext cx="8995763" cy="1661993"/>
          </a:xfrm>
          <a:prstGeom prst="rect">
            <a:avLst/>
          </a:prstGeom>
        </p:spPr>
        <p:txBody>
          <a:bodyPr wrap="square">
            <a:spAutoFit/>
          </a:bodyPr>
          <a:lstStyle/>
          <a:p>
            <a:pPr algn="ctr"/>
            <a:r>
              <a:rPr lang="vi-VN" sz="3400" b="1" dirty="0">
                <a:solidFill>
                  <a:schemeClr val="bg1"/>
                </a:solidFill>
                <a:latin typeface="Tahoma" panose="020B0604030504040204" pitchFamily="34" charset="0"/>
                <a:ea typeface="Tahoma" panose="020B0604030504040204" pitchFamily="34" charset="0"/>
                <a:cs typeface="Tahoma" panose="020B0604030504040204" pitchFamily="34" charset="0"/>
              </a:rPr>
              <a:t>rồi bảo anh ta: "Anh hãy đến hồ Si-lô-ác mà rửa" (Si-lô-ác có nghĩa là:</a:t>
            </a:r>
            <a:r>
              <a:rPr lang="en-US" sz="3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3400" b="1" dirty="0">
                <a:solidFill>
                  <a:schemeClr val="bg1"/>
                </a:solidFill>
                <a:latin typeface="Tahoma" panose="020B0604030504040204" pitchFamily="34" charset="0"/>
                <a:ea typeface="Tahoma" panose="020B0604030504040204" pitchFamily="34" charset="0"/>
                <a:cs typeface="Tahoma" panose="020B0604030504040204" pitchFamily="34" charset="0"/>
              </a:rPr>
              <a:t>người được sai phái). </a:t>
            </a:r>
            <a:endParaRPr lang="en-AU" sz="3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0" y="29765"/>
            <a:ext cx="9143999" cy="1138773"/>
          </a:xfrm>
          <a:prstGeom prst="rect">
            <a:avLst/>
          </a:prstGeom>
        </p:spPr>
        <p:txBody>
          <a:bodyPr wrap="square">
            <a:spAutoFit/>
          </a:bodyPr>
          <a:lstStyle/>
          <a:p>
            <a:pPr algn="ctr"/>
            <a:r>
              <a:rPr lang="en-AU" sz="3400" b="1" dirty="0">
                <a:solidFill>
                  <a:srgbClr val="FFFF00"/>
                </a:solidFill>
                <a:latin typeface="Tahoma" panose="020B0604030504040204" pitchFamily="34" charset="0"/>
                <a:ea typeface="Tahoma" panose="020B0604030504040204" pitchFamily="34" charset="0"/>
                <a:cs typeface="Tahoma" panose="020B0604030504040204" pitchFamily="34" charset="0"/>
              </a:rPr>
              <a:t>and said to him, ‘Go and wash in the Pool of Siloam’ (a name that means ‘sent’). </a:t>
            </a:r>
          </a:p>
        </p:txBody>
      </p:sp>
      <p:pic>
        <p:nvPicPr>
          <p:cNvPr id="7171" name="Picture 3"/>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219201" y="1219200"/>
            <a:ext cx="6912174"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54675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486400"/>
            <a:ext cx="8847785" cy="1138773"/>
          </a:xfrm>
          <a:prstGeom prst="rect">
            <a:avLst/>
          </a:prstGeom>
        </p:spPr>
        <p:txBody>
          <a:bodyPr wrap="square">
            <a:spAutoFit/>
          </a:bodyPr>
          <a:lstStyle/>
          <a:p>
            <a:pPr algn="ctr"/>
            <a:r>
              <a:rPr lang="vi-VN" sz="3400" b="1" dirty="0">
                <a:solidFill>
                  <a:schemeClr val="bg1"/>
                </a:solidFill>
                <a:latin typeface="Tahoma" panose="020B0604030504040204" pitchFamily="34" charset="0"/>
                <a:ea typeface="Tahoma" panose="020B0604030504040204" pitchFamily="34" charset="0"/>
                <a:cs typeface="Tahoma" panose="020B0604030504040204" pitchFamily="34" charset="0"/>
              </a:rPr>
              <a:t>Vậy anh ta đến rửa ở hồ, </a:t>
            </a:r>
            <a:endParaRPr lang="en-US" sz="3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400" b="1" dirty="0">
                <a:solidFill>
                  <a:schemeClr val="bg1"/>
                </a:solidFill>
                <a:latin typeface="Tahoma" panose="020B0604030504040204" pitchFamily="34" charset="0"/>
                <a:ea typeface="Tahoma" panose="020B0604030504040204" pitchFamily="34" charset="0"/>
                <a:cs typeface="Tahoma" panose="020B0604030504040204" pitchFamily="34" charset="0"/>
              </a:rPr>
              <a:t>và khi về thì nhìn thấy được.</a:t>
            </a:r>
            <a:endParaRPr lang="en-AU" sz="3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5" name="Rectangle 4"/>
          <p:cNvSpPr/>
          <p:nvPr/>
        </p:nvSpPr>
        <p:spPr>
          <a:xfrm>
            <a:off x="0" y="5179"/>
            <a:ext cx="9144000" cy="1661993"/>
          </a:xfrm>
          <a:prstGeom prst="rect">
            <a:avLst/>
          </a:prstGeom>
        </p:spPr>
        <p:txBody>
          <a:bodyPr wrap="square">
            <a:spAutoFit/>
          </a:bodyPr>
          <a:lstStyle/>
          <a:p>
            <a:pPr algn="ctr"/>
            <a:r>
              <a:rPr lang="en-AU" sz="3400" b="1" dirty="0">
                <a:solidFill>
                  <a:srgbClr val="FFFF00"/>
                </a:solidFill>
                <a:latin typeface="Tahoma" panose="020B0604030504040204" pitchFamily="34" charset="0"/>
                <a:ea typeface="Tahoma" panose="020B0604030504040204" pitchFamily="34" charset="0"/>
                <a:cs typeface="Tahoma" panose="020B0604030504040204" pitchFamily="34" charset="0"/>
              </a:rPr>
              <a:t>So the blind man went off and washed himself, and came away with his sight restored. </a:t>
            </a:r>
          </a:p>
        </p:txBody>
      </p:sp>
      <p:pic>
        <p:nvPicPr>
          <p:cNvPr id="9218"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447800" y="1600200"/>
            <a:ext cx="6912174"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73747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038600"/>
            <a:ext cx="9037979" cy="2185214"/>
          </a:xfrm>
          <a:prstGeom prst="rect">
            <a:avLst/>
          </a:prstGeom>
        </p:spPr>
        <p:txBody>
          <a:bodyPr wrap="square">
            <a:spAutoFit/>
          </a:bodyPr>
          <a:lstStyle/>
          <a:p>
            <a:pPr algn="ctr"/>
            <a:r>
              <a:rPr lang="vi-VN" sz="3400" b="1" dirty="0">
                <a:solidFill>
                  <a:schemeClr val="bg1"/>
                </a:solidFill>
                <a:latin typeface="Tahoma" panose="020B0604030504040204" pitchFamily="34" charset="0"/>
                <a:ea typeface="Tahoma" panose="020B0604030504040204" pitchFamily="34" charset="0"/>
                <a:cs typeface="Tahoma" panose="020B0604030504040204" pitchFamily="34" charset="0"/>
              </a:rPr>
              <a:t>Các người láng giềng và những kẻ </a:t>
            </a:r>
            <a:endParaRPr lang="en-US" sz="3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400" b="1" dirty="0">
                <a:solidFill>
                  <a:schemeClr val="bg1"/>
                </a:solidFill>
                <a:latin typeface="Tahoma" panose="020B0604030504040204" pitchFamily="34" charset="0"/>
                <a:ea typeface="Tahoma" panose="020B0604030504040204" pitchFamily="34" charset="0"/>
                <a:cs typeface="Tahoma" panose="020B0604030504040204" pitchFamily="34" charset="0"/>
              </a:rPr>
              <a:t>trước kia thường thấy anh ta ăn xin</a:t>
            </a:r>
            <a:endParaRPr lang="en-US" sz="3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400" b="1" dirty="0">
                <a:solidFill>
                  <a:schemeClr val="bg1"/>
                </a:solidFill>
                <a:latin typeface="Tahoma" panose="020B0604030504040204" pitchFamily="34" charset="0"/>
                <a:ea typeface="Tahoma" panose="020B0604030504040204" pitchFamily="34" charset="0"/>
                <a:cs typeface="Tahoma" panose="020B0604030504040204" pitchFamily="34" charset="0"/>
              </a:rPr>
              <a:t> mới nói: "Hắn không phải là </a:t>
            </a:r>
            <a:endParaRPr lang="en-US" sz="3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400" b="1" dirty="0">
                <a:solidFill>
                  <a:schemeClr val="bg1"/>
                </a:solidFill>
                <a:latin typeface="Tahoma" panose="020B0604030504040204" pitchFamily="34" charset="0"/>
                <a:ea typeface="Tahoma" panose="020B0604030504040204" pitchFamily="34" charset="0"/>
                <a:cs typeface="Tahoma" panose="020B0604030504040204" pitchFamily="34" charset="0"/>
              </a:rPr>
              <a:t>người vẫn ngồi ăn xin đó sao?"</a:t>
            </a:r>
            <a:endParaRPr lang="en-AU" sz="3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106021" y="210078"/>
            <a:ext cx="4999379" cy="3231654"/>
          </a:xfrm>
          <a:prstGeom prst="rect">
            <a:avLst/>
          </a:prstGeom>
        </p:spPr>
        <p:txBody>
          <a:bodyPr wrap="square">
            <a:spAutoFit/>
          </a:bodyPr>
          <a:lstStyle/>
          <a:p>
            <a:pPr algn="ctr"/>
            <a:r>
              <a:rPr lang="en-AU" sz="3400" b="1" dirty="0">
                <a:solidFill>
                  <a:srgbClr val="FFFF00"/>
                </a:solidFill>
                <a:latin typeface="Tahoma" panose="020B0604030504040204" pitchFamily="34" charset="0"/>
                <a:ea typeface="Tahoma" panose="020B0604030504040204" pitchFamily="34" charset="0"/>
                <a:cs typeface="Tahoma" panose="020B0604030504040204" pitchFamily="34" charset="0"/>
              </a:rPr>
              <a:t>His neighbours and people who earlier had seen him begging said, ‘Isn’t this the man who used to sit and beg?’ </a:t>
            </a:r>
          </a:p>
        </p:txBody>
      </p:sp>
      <p:pic>
        <p:nvPicPr>
          <p:cNvPr id="8195" name="Picture 3"/>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30117" r="8593"/>
          <a:stretch/>
        </p:blipFill>
        <p:spPr bwMode="auto">
          <a:xfrm>
            <a:off x="5180860" y="0"/>
            <a:ext cx="3962400" cy="36348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705125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21368" y="3547413"/>
            <a:ext cx="6122632" cy="3231654"/>
          </a:xfrm>
          <a:prstGeom prst="rect">
            <a:avLst/>
          </a:prstGeom>
        </p:spPr>
        <p:txBody>
          <a:bodyPr wrap="square">
            <a:spAutoFit/>
          </a:bodyPr>
          <a:lstStyle/>
          <a:p>
            <a:pPr algn="ctr"/>
            <a:r>
              <a:rPr lang="vi-VN" sz="3400" b="1" dirty="0">
                <a:solidFill>
                  <a:schemeClr val="bg1"/>
                </a:solidFill>
                <a:latin typeface="Tahoma" panose="020B0604030504040204" pitchFamily="34" charset="0"/>
                <a:ea typeface="Tahoma" panose="020B0604030504040204" pitchFamily="34" charset="0"/>
                <a:cs typeface="Tahoma" panose="020B0604030504040204" pitchFamily="34" charset="0"/>
              </a:rPr>
              <a:t>Có người nói: "Chính hắn đó !" Kẻ khác lại rằng: "Không phải đâu! Nhưng là một đứa nào giống hắn đó thôi!" Còn anh ta thì quả quyết: "Chính tôi đây!</a:t>
            </a:r>
            <a:endParaRPr lang="en-AU" sz="3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125874" y="101127"/>
            <a:ext cx="3150725" cy="5324535"/>
          </a:xfrm>
          <a:prstGeom prst="rect">
            <a:avLst/>
          </a:prstGeom>
        </p:spPr>
        <p:txBody>
          <a:bodyPr wrap="square">
            <a:spAutoFit/>
          </a:bodyPr>
          <a:lstStyle/>
          <a:p>
            <a:pPr algn="ctr"/>
            <a:r>
              <a:rPr lang="en-AU" sz="3400" b="1" dirty="0">
                <a:solidFill>
                  <a:srgbClr val="FFFF00"/>
                </a:solidFill>
                <a:latin typeface="Tahoma" panose="020B0604030504040204" pitchFamily="34" charset="0"/>
                <a:ea typeface="Tahoma" panose="020B0604030504040204" pitchFamily="34" charset="0"/>
                <a:cs typeface="Tahoma" panose="020B0604030504040204" pitchFamily="34" charset="0"/>
              </a:rPr>
              <a:t>Some said, ‘Yes, it is the same one.’ Others said, ‘No, he only looks like him.’ The man himself said, ‘I am the man.’ </a:t>
            </a:r>
          </a:p>
        </p:txBody>
      </p:sp>
      <p:pic>
        <p:nvPicPr>
          <p:cNvPr id="10244" name="Picture 4"/>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8333"/>
          <a:stretch/>
        </p:blipFill>
        <p:spPr bwMode="auto">
          <a:xfrm>
            <a:off x="3276600" y="26504"/>
            <a:ext cx="5867400" cy="35986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42920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333500"/>
            <a:ext cx="9029700" cy="1138773"/>
          </a:xfrm>
          <a:prstGeom prst="rect">
            <a:avLst/>
          </a:prstGeom>
        </p:spPr>
        <p:txBody>
          <a:bodyPr wrap="square">
            <a:spAutoFit/>
          </a:bodyPr>
          <a:lstStyle/>
          <a:p>
            <a:pPr algn="ctr"/>
            <a:r>
              <a:rPr lang="vi-VN" sz="3400" b="1" dirty="0">
                <a:solidFill>
                  <a:schemeClr val="bg1"/>
                </a:solidFill>
                <a:latin typeface="Tahoma" panose="020B0604030504040204" pitchFamily="34" charset="0"/>
                <a:ea typeface="Tahoma" panose="020B0604030504040204" pitchFamily="34" charset="0"/>
                <a:cs typeface="Tahoma" panose="020B0604030504040204" pitchFamily="34" charset="0"/>
              </a:rPr>
              <a:t>Người ta liền hỏi anh: "Vậy, làm sao </a:t>
            </a:r>
            <a:endParaRPr lang="en-US" sz="3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400" b="1" dirty="0">
                <a:solidFill>
                  <a:schemeClr val="bg1"/>
                </a:solidFill>
                <a:latin typeface="Tahoma" panose="020B0604030504040204" pitchFamily="34" charset="0"/>
                <a:ea typeface="Tahoma" panose="020B0604030504040204" pitchFamily="34" charset="0"/>
                <a:cs typeface="Tahoma" panose="020B0604030504040204" pitchFamily="34" charset="0"/>
              </a:rPr>
              <a:t>mắt anh lại mở ra được như thế?"</a:t>
            </a:r>
            <a:endParaRPr lang="en-AU" sz="3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38100" y="228600"/>
            <a:ext cx="9067800" cy="1138773"/>
          </a:xfrm>
          <a:prstGeom prst="rect">
            <a:avLst/>
          </a:prstGeom>
        </p:spPr>
        <p:txBody>
          <a:bodyPr wrap="square">
            <a:spAutoFit/>
          </a:bodyPr>
          <a:lstStyle/>
          <a:p>
            <a:pPr algn="ctr"/>
            <a:r>
              <a:rPr lang="en-AU" sz="3400" b="1" dirty="0">
                <a:solidFill>
                  <a:srgbClr val="FFFF00"/>
                </a:solidFill>
                <a:latin typeface="Tahoma" panose="020B0604030504040204" pitchFamily="34" charset="0"/>
                <a:ea typeface="Tahoma" panose="020B0604030504040204" pitchFamily="34" charset="0"/>
                <a:cs typeface="Tahoma" panose="020B0604030504040204" pitchFamily="34" charset="0"/>
              </a:rPr>
              <a:t>So they said to him, ‘Then </a:t>
            </a:r>
          </a:p>
          <a:p>
            <a:pPr algn="ctr"/>
            <a:r>
              <a:rPr lang="en-AU" sz="3400" b="1" dirty="0">
                <a:solidFill>
                  <a:srgbClr val="FFFF00"/>
                </a:solidFill>
                <a:latin typeface="Tahoma" panose="020B0604030504040204" pitchFamily="34" charset="0"/>
                <a:ea typeface="Tahoma" panose="020B0604030504040204" pitchFamily="34" charset="0"/>
                <a:cs typeface="Tahoma" panose="020B0604030504040204" pitchFamily="34" charset="0"/>
              </a:rPr>
              <a:t>how do your eyes come to be open?’ </a:t>
            </a:r>
          </a:p>
        </p:txBody>
      </p:sp>
      <p:pic>
        <p:nvPicPr>
          <p:cNvPr id="1126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447800" y="1549672"/>
            <a:ext cx="6685316" cy="3758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81014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499366"/>
            <a:ext cx="9144000" cy="1077218"/>
          </a:xfrm>
          <a:prstGeom prst="rect">
            <a:avLst/>
          </a:prstGeom>
        </p:spPr>
        <p:txBody>
          <a:bodyPr wrap="square">
            <a:spAutoFit/>
          </a:bodyPr>
          <a:lstStyle/>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Anh ta trả lời: "Người tên là Giê-su đã trộn một chút bùn, xức vào mắt tôi, rồi bảo</a:t>
            </a:r>
            <a:r>
              <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en-AU"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152400" y="76200"/>
            <a:ext cx="8915400" cy="1661993"/>
          </a:xfrm>
          <a:prstGeom prst="rect">
            <a:avLst/>
          </a:prstGeom>
        </p:spPr>
        <p:txBody>
          <a:bodyPr wrap="square">
            <a:spAutoFit/>
          </a:bodyPr>
          <a:lstStyle/>
          <a:p>
            <a:pPr algn="ctr"/>
            <a:r>
              <a:rPr lang="en-AU" sz="3400" b="1" dirty="0">
                <a:solidFill>
                  <a:srgbClr val="FFFF00"/>
                </a:solidFill>
                <a:latin typeface="Tahoma" panose="020B0604030504040204" pitchFamily="34" charset="0"/>
                <a:ea typeface="Tahoma" panose="020B0604030504040204" pitchFamily="34" charset="0"/>
                <a:cs typeface="Tahoma" panose="020B0604030504040204" pitchFamily="34" charset="0"/>
              </a:rPr>
              <a:t>The man called Jesus, he answered ‘made a paste, daubed my eyes with it and said to me, </a:t>
            </a:r>
          </a:p>
        </p:txBody>
      </p:sp>
      <p:pic>
        <p:nvPicPr>
          <p:cNvPr id="12290"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447800" y="1769265"/>
            <a:ext cx="6641107" cy="373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73406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 y="5343011"/>
            <a:ext cx="8844566" cy="1138773"/>
          </a:xfrm>
          <a:prstGeom prst="rect">
            <a:avLst/>
          </a:prstGeom>
        </p:spPr>
        <p:txBody>
          <a:bodyPr wrap="square">
            <a:spAutoFit/>
          </a:bodyPr>
          <a:lstStyle/>
          <a:p>
            <a:pPr algn="ctr"/>
            <a:r>
              <a:rPr lang="vi-VN" sz="3400" b="1" dirty="0">
                <a:solidFill>
                  <a:schemeClr val="bg1"/>
                </a:solidFill>
                <a:latin typeface="Tahoma" panose="020B0604030504040204" pitchFamily="34" charset="0"/>
                <a:ea typeface="Tahoma" panose="020B0604030504040204" pitchFamily="34" charset="0"/>
                <a:cs typeface="Tahoma" panose="020B0604030504040204" pitchFamily="34" charset="0"/>
              </a:rPr>
              <a:t>'Anh hãy đến hồ Si-lô-ác mà rửa.’ </a:t>
            </a:r>
            <a:endParaRPr lang="en-US" sz="3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400" b="1" dirty="0">
                <a:solidFill>
                  <a:schemeClr val="bg1"/>
                </a:solidFill>
                <a:latin typeface="Tahoma" panose="020B0604030504040204" pitchFamily="34" charset="0"/>
                <a:ea typeface="Tahoma" panose="020B0604030504040204" pitchFamily="34" charset="0"/>
                <a:cs typeface="Tahoma" panose="020B0604030504040204" pitchFamily="34" charset="0"/>
              </a:rPr>
              <a:t>Tôi đã đi, đã rửa và tôi nhìn thấy.</a:t>
            </a:r>
            <a:endParaRPr lang="en-AU" sz="3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5" name="Rectangle 4"/>
          <p:cNvSpPr/>
          <p:nvPr/>
        </p:nvSpPr>
        <p:spPr>
          <a:xfrm>
            <a:off x="304800" y="-34031"/>
            <a:ext cx="8615966" cy="1077218"/>
          </a:xfrm>
          <a:prstGeom prst="rect">
            <a:avLst/>
          </a:prstGeom>
        </p:spPr>
        <p:txBody>
          <a:bodyPr wrap="square">
            <a:spAutoFit/>
          </a:bodyPr>
          <a:lstStyle/>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“Go and wash at Siloam”; so I went, </a:t>
            </a:r>
          </a:p>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and when I washed I could see.</a:t>
            </a:r>
          </a:p>
        </p:txBody>
      </p:sp>
      <p:pic>
        <p:nvPicPr>
          <p:cNvPr id="13314"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944062" y="1127411"/>
            <a:ext cx="7255876" cy="4079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925875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2521" y="5486400"/>
            <a:ext cx="8831357" cy="1138773"/>
          </a:xfrm>
          <a:prstGeom prst="rect">
            <a:avLst/>
          </a:prstGeom>
        </p:spPr>
        <p:txBody>
          <a:bodyPr wrap="square">
            <a:spAutoFit/>
          </a:bodyPr>
          <a:lstStyle/>
          <a:p>
            <a:pPr algn="ctr"/>
            <a:r>
              <a:rPr lang="vi-VN" sz="3400" b="1" dirty="0">
                <a:solidFill>
                  <a:schemeClr val="bg1"/>
                </a:solidFill>
                <a:latin typeface="Tahoma" panose="020B0604030504040204" pitchFamily="34" charset="0"/>
                <a:ea typeface="Tahoma" panose="020B0604030504040204" pitchFamily="34" charset="0"/>
                <a:cs typeface="Tahoma" panose="020B0604030504040204" pitchFamily="34" charset="0"/>
              </a:rPr>
              <a:t>Họ lại hỏi anh: "Ông ấy ở đâu ?" </a:t>
            </a:r>
            <a:endParaRPr lang="en-US" sz="3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400" b="1" dirty="0">
                <a:solidFill>
                  <a:schemeClr val="bg1"/>
                </a:solidFill>
                <a:latin typeface="Tahoma" panose="020B0604030504040204" pitchFamily="34" charset="0"/>
                <a:ea typeface="Tahoma" panose="020B0604030504040204" pitchFamily="34" charset="0"/>
                <a:cs typeface="Tahoma" panose="020B0604030504040204" pitchFamily="34" charset="0"/>
              </a:rPr>
              <a:t>Anh ta đáp: "Tôi không biết."</a:t>
            </a:r>
            <a:endParaRPr lang="en-AU" sz="3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381000" y="24449"/>
            <a:ext cx="8534400" cy="1138773"/>
          </a:xfrm>
          <a:prstGeom prst="rect">
            <a:avLst/>
          </a:prstGeom>
        </p:spPr>
        <p:txBody>
          <a:bodyPr wrap="square">
            <a:spAutoFit/>
          </a:bodyPr>
          <a:lstStyle/>
          <a:p>
            <a:pPr algn="ctr"/>
            <a:r>
              <a:rPr lang="en-AU" sz="3400" b="1" dirty="0">
                <a:solidFill>
                  <a:srgbClr val="FFFF00"/>
                </a:solidFill>
                <a:latin typeface="Tahoma" panose="020B0604030504040204" pitchFamily="34" charset="0"/>
                <a:ea typeface="Tahoma" panose="020B0604030504040204" pitchFamily="34" charset="0"/>
                <a:cs typeface="Tahoma" panose="020B0604030504040204" pitchFamily="34" charset="0"/>
              </a:rPr>
              <a:t>They asked, ‘Where is he?’ </a:t>
            </a:r>
          </a:p>
          <a:p>
            <a:pPr algn="ctr"/>
            <a:r>
              <a:rPr lang="en-AU" sz="3400" b="1" dirty="0">
                <a:solidFill>
                  <a:srgbClr val="FFFF00"/>
                </a:solidFill>
                <a:latin typeface="Tahoma" panose="020B0604030504040204" pitchFamily="34" charset="0"/>
                <a:ea typeface="Tahoma" panose="020B0604030504040204" pitchFamily="34" charset="0"/>
                <a:cs typeface="Tahoma" panose="020B0604030504040204" pitchFamily="34" charset="0"/>
              </a:rPr>
              <a:t>‘I don’t know’ he answered. </a:t>
            </a:r>
          </a:p>
        </p:txBody>
      </p:sp>
      <p:pic>
        <p:nvPicPr>
          <p:cNvPr id="14338"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066800" y="1190003"/>
            <a:ext cx="7162800" cy="4027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31693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7570" y="5413838"/>
            <a:ext cx="8757460" cy="1138773"/>
          </a:xfrm>
          <a:prstGeom prst="rect">
            <a:avLst/>
          </a:prstGeom>
        </p:spPr>
        <p:txBody>
          <a:bodyPr wrap="square">
            <a:spAutoFit/>
          </a:bodyPr>
          <a:lstStyle/>
          <a:p>
            <a:pPr algn="ctr"/>
            <a:r>
              <a:rPr lang="vi-VN" sz="3400" b="1" dirty="0">
                <a:solidFill>
                  <a:schemeClr val="bg1"/>
                </a:solidFill>
                <a:latin typeface="Tahoma" panose="020B0604030504040204" pitchFamily="34" charset="0"/>
                <a:ea typeface="Tahoma" panose="020B0604030504040204" pitchFamily="34" charset="0"/>
                <a:cs typeface="Tahoma" panose="020B0604030504040204" pitchFamily="34" charset="0"/>
              </a:rPr>
              <a:t>Họ dẫn kẻ trước đây bị mù </a:t>
            </a:r>
            <a:endParaRPr lang="en-US" sz="3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400" b="1" dirty="0">
                <a:solidFill>
                  <a:schemeClr val="bg1"/>
                </a:solidFill>
                <a:latin typeface="Tahoma" panose="020B0604030504040204" pitchFamily="34" charset="0"/>
                <a:ea typeface="Tahoma" panose="020B0604030504040204" pitchFamily="34" charset="0"/>
                <a:cs typeface="Tahoma" panose="020B0604030504040204" pitchFamily="34" charset="0"/>
              </a:rPr>
              <a:t>đến với những người Pha-ri-sêu.</a:t>
            </a:r>
            <a:endParaRPr lang="en-AU" sz="3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609600" y="8138"/>
            <a:ext cx="8153400" cy="1077218"/>
          </a:xfrm>
          <a:prstGeom prst="rect">
            <a:avLst/>
          </a:prstGeom>
        </p:spPr>
        <p:txBody>
          <a:bodyPr wrap="square">
            <a:spAutoFit/>
          </a:bodyPr>
          <a:lstStyle/>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They brought the man </a:t>
            </a:r>
          </a:p>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who had been blind to the Pharisees.</a:t>
            </a:r>
          </a:p>
        </p:txBody>
      </p:sp>
      <p:pic>
        <p:nvPicPr>
          <p:cNvPr id="15363" name="Picture 3"/>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844847" y="1143000"/>
            <a:ext cx="7454305"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02609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526800"/>
            <a:ext cx="9067800" cy="1077218"/>
          </a:xfrm>
          <a:prstGeom prst="rect">
            <a:avLst/>
          </a:prstGeom>
        </p:spPr>
        <p:txBody>
          <a:bodyPr wrap="square">
            <a:spAutoFit/>
          </a:bodyPr>
          <a:lstStyle/>
          <a:p>
            <a:pPr algn="ctr"/>
            <a:r>
              <a:rPr lang="vi-VN" dirty="0"/>
              <a:t> </a:t>
            </a: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Nhưng ngày Đức Giê-su trộn chút bùn và làm cho mắt anh ta mở ra lại là ngày s</a:t>
            </a:r>
            <a:r>
              <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rPr>
              <a:t>a</a:t>
            </a: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bát.</a:t>
            </a:r>
            <a:endParaRPr lang="en-AU"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0" y="25152"/>
            <a:ext cx="9220200" cy="1077218"/>
          </a:xfrm>
          <a:prstGeom prst="rect">
            <a:avLst/>
          </a:prstGeom>
        </p:spPr>
        <p:txBody>
          <a:bodyPr wrap="square">
            <a:spAutoFit/>
          </a:bodyPr>
          <a:lstStyle/>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It had been a </a:t>
            </a:r>
            <a:r>
              <a:rPr lang="en-AU" sz="3200" b="1" dirty="0" err="1">
                <a:solidFill>
                  <a:srgbClr val="FFFF00"/>
                </a:solidFill>
                <a:latin typeface="Tahoma" panose="020B0604030504040204" pitchFamily="34" charset="0"/>
                <a:ea typeface="Tahoma" panose="020B0604030504040204" pitchFamily="34" charset="0"/>
                <a:cs typeface="Tahoma" panose="020B0604030504040204" pitchFamily="34" charset="0"/>
              </a:rPr>
              <a:t>sabbath</a:t>
            </a: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 day when Jesus made the paste and opened the man’s eyes, </a:t>
            </a:r>
          </a:p>
        </p:txBody>
      </p:sp>
      <p:pic>
        <p:nvPicPr>
          <p:cNvPr id="1638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914400" y="1268534"/>
            <a:ext cx="7551576" cy="42456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02126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Image result for temple of jerusal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C:\Users\JOSEPH HUNG\Pictures\hinh sofware moi\mu 2.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9056" y="2396543"/>
            <a:ext cx="7970361" cy="44958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82626" y="106824"/>
            <a:ext cx="8151440" cy="584775"/>
          </a:xfrm>
          <a:prstGeom prst="rect">
            <a:avLst/>
          </a:prstGeom>
        </p:spPr>
        <p:txBody>
          <a:bodyPr wrap="square">
            <a:spAutoFit/>
          </a:bodyPr>
          <a:lstStyle/>
          <a:p>
            <a:pPr algn="ctr"/>
            <a:r>
              <a:rPr lang="en-AU" sz="3200" b="1" dirty="0">
                <a:solidFill>
                  <a:schemeClr val="bg1"/>
                </a:solidFill>
                <a:latin typeface="Times New Roman" panose="02020603050405020304" pitchFamily="18" charset="0"/>
                <a:cs typeface="Times New Roman" panose="02020603050405020304" pitchFamily="18" charset="0"/>
              </a:rPr>
              <a:t>4th Sunday of Lent - Year A</a:t>
            </a:r>
          </a:p>
        </p:txBody>
      </p:sp>
      <p:pic>
        <p:nvPicPr>
          <p:cNvPr id="6" name="Picture 2"/>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482495" y="1394430"/>
            <a:ext cx="1165225" cy="172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7391400" y="2230405"/>
            <a:ext cx="1552183" cy="769441"/>
          </a:xfrm>
          <a:prstGeom prst="rect">
            <a:avLst/>
          </a:prstGeom>
        </p:spPr>
        <p:txBody>
          <a:bodyPr wrap="square">
            <a:spAutoFit/>
          </a:bodyPr>
          <a:lstStyle/>
          <a:p>
            <a:r>
              <a:rPr lang="en-AU" sz="4400" dirty="0">
                <a:solidFill>
                  <a:schemeClr val="bg1"/>
                </a:solidFill>
                <a:latin typeface="Segoe Print" pitchFamily="2" charset="0"/>
                <a:ea typeface="Tahoma" pitchFamily="34" charset="0"/>
                <a:cs typeface="Tahoma" pitchFamily="34" charset="0"/>
              </a:rPr>
              <a:t>Lent</a:t>
            </a:r>
            <a:endParaRPr lang="en-AU" dirty="0">
              <a:solidFill>
                <a:schemeClr val="bg1"/>
              </a:solidFill>
              <a:latin typeface="Segoe Print" pitchFamily="2" charset="0"/>
            </a:endParaRPr>
          </a:p>
        </p:txBody>
      </p:sp>
      <p:sp>
        <p:nvSpPr>
          <p:cNvPr id="8" name="Rectangle 7"/>
          <p:cNvSpPr/>
          <p:nvPr/>
        </p:nvSpPr>
        <p:spPr>
          <a:xfrm>
            <a:off x="7613493" y="2743200"/>
            <a:ext cx="1107996" cy="1200329"/>
          </a:xfrm>
          <a:prstGeom prst="rect">
            <a:avLst/>
          </a:prstGeom>
        </p:spPr>
        <p:txBody>
          <a:bodyPr wrap="none">
            <a:spAutoFit/>
          </a:bodyPr>
          <a:lstStyle/>
          <a:p>
            <a:r>
              <a:rPr lang="en-AU" sz="3600" b="1" dirty="0">
                <a:solidFill>
                  <a:schemeClr val="bg1"/>
                </a:solidFill>
                <a:latin typeface="Times New Roman" pitchFamily="18" charset="0"/>
                <a:ea typeface="Tahoma" panose="020B0604030504040204" pitchFamily="34" charset="0"/>
                <a:cs typeface="Times New Roman" pitchFamily="18" charset="0"/>
              </a:rPr>
              <a:t>2020</a:t>
            </a:r>
          </a:p>
          <a:p>
            <a:endParaRPr lang="en-AU" sz="3600" b="1" dirty="0">
              <a:solidFill>
                <a:srgbClr val="FFFF00"/>
              </a:solidFill>
              <a:latin typeface="Times New Roman" pitchFamily="18" charset="0"/>
              <a:ea typeface="Tahoma" panose="020B0604030504040204" pitchFamily="34" charset="0"/>
              <a:cs typeface="Times New Roman" pitchFamily="18" charset="0"/>
            </a:endParaRPr>
          </a:p>
        </p:txBody>
      </p:sp>
      <p:sp>
        <p:nvSpPr>
          <p:cNvPr id="2" name="Rectangle 1">
            <a:extLst>
              <a:ext uri="{FF2B5EF4-FFF2-40B4-BE49-F238E27FC236}">
                <a16:creationId xmlns:a16="http://schemas.microsoft.com/office/drawing/2014/main" id="{D3FC241F-18E3-4CB4-B4B8-31AFB5B1F413}"/>
              </a:ext>
            </a:extLst>
          </p:cNvPr>
          <p:cNvSpPr/>
          <p:nvPr/>
        </p:nvSpPr>
        <p:spPr>
          <a:xfrm>
            <a:off x="914400" y="691599"/>
            <a:ext cx="7360455" cy="584775"/>
          </a:xfrm>
          <a:prstGeom prst="rect">
            <a:avLst/>
          </a:prstGeom>
        </p:spPr>
        <p:txBody>
          <a:bodyPr wrap="square">
            <a:spAutoFit/>
          </a:bodyPr>
          <a:lstStyle/>
          <a:p>
            <a:pPr algn="ctr"/>
            <a:r>
              <a:rPr lang="en-AU" sz="3200" b="1" dirty="0" err="1">
                <a:solidFill>
                  <a:srgbClr val="FFFF00"/>
                </a:solidFill>
              </a:rPr>
              <a:t>Chúa</a:t>
            </a:r>
            <a:r>
              <a:rPr lang="en-AU" sz="3200" b="1" dirty="0">
                <a:solidFill>
                  <a:srgbClr val="FFFF00"/>
                </a:solidFill>
              </a:rPr>
              <a:t> </a:t>
            </a:r>
            <a:r>
              <a:rPr lang="en-AU" sz="3200" b="1" dirty="0" err="1">
                <a:solidFill>
                  <a:srgbClr val="FFFF00"/>
                </a:solidFill>
              </a:rPr>
              <a:t>Nhật</a:t>
            </a:r>
            <a:r>
              <a:rPr lang="en-AU" sz="3200" b="1" dirty="0">
                <a:solidFill>
                  <a:srgbClr val="FFFF00"/>
                </a:solidFill>
              </a:rPr>
              <a:t> 4 </a:t>
            </a:r>
            <a:r>
              <a:rPr lang="en-AU" sz="3200" b="1" dirty="0" err="1">
                <a:solidFill>
                  <a:srgbClr val="FFFF00"/>
                </a:solidFill>
              </a:rPr>
              <a:t>Mùa</a:t>
            </a:r>
            <a:r>
              <a:rPr lang="en-AU" sz="3200" b="1" dirty="0">
                <a:solidFill>
                  <a:srgbClr val="FFFF00"/>
                </a:solidFill>
              </a:rPr>
              <a:t> </a:t>
            </a:r>
            <a:r>
              <a:rPr lang="en-AU" sz="3200" b="1" dirty="0" err="1">
                <a:solidFill>
                  <a:srgbClr val="FFFF00"/>
                </a:solidFill>
              </a:rPr>
              <a:t>Chay</a:t>
            </a:r>
            <a:r>
              <a:rPr lang="en-AU" sz="3200" b="1" dirty="0">
                <a:solidFill>
                  <a:srgbClr val="FFFF00"/>
                </a:solidFill>
              </a:rPr>
              <a:t> </a:t>
            </a:r>
            <a:r>
              <a:rPr lang="en-AU" sz="3200" b="1" dirty="0" err="1">
                <a:solidFill>
                  <a:srgbClr val="FFFF00"/>
                </a:solidFill>
              </a:rPr>
              <a:t>Năm</a:t>
            </a:r>
            <a:r>
              <a:rPr lang="en-AU" sz="3200" b="1" dirty="0">
                <a:solidFill>
                  <a:srgbClr val="FFFF00"/>
                </a:solidFill>
              </a:rPr>
              <a:t> A</a:t>
            </a:r>
          </a:p>
        </p:txBody>
      </p:sp>
    </p:spTree>
    <p:extLst>
      <p:ext uri="{BB962C8B-B14F-4D97-AF65-F5344CB8AC3E}">
        <p14:creationId xmlns:p14="http://schemas.microsoft.com/office/powerpoint/2010/main" val="6720242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2610" y="4038600"/>
            <a:ext cx="8858780" cy="2708434"/>
          </a:xfrm>
          <a:prstGeom prst="rect">
            <a:avLst/>
          </a:prstGeom>
        </p:spPr>
        <p:txBody>
          <a:bodyPr wrap="square">
            <a:spAutoFit/>
          </a:bodyPr>
          <a:lstStyle/>
          <a:p>
            <a:pPr algn="ctr"/>
            <a:r>
              <a:rPr lang="vi-VN" sz="3400" b="1" dirty="0">
                <a:solidFill>
                  <a:schemeClr val="bg1"/>
                </a:solidFill>
                <a:latin typeface="Tahoma" panose="020B0604030504040204" pitchFamily="34" charset="0"/>
                <a:ea typeface="Tahoma" panose="020B0604030504040204" pitchFamily="34" charset="0"/>
                <a:cs typeface="Tahoma" panose="020B0604030504040204" pitchFamily="34" charset="0"/>
              </a:rPr>
              <a:t>Vậy, các người Pha-ri-sêu </a:t>
            </a:r>
            <a:endParaRPr lang="en-US" sz="3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400" b="1" dirty="0">
                <a:solidFill>
                  <a:schemeClr val="bg1"/>
                </a:solidFill>
                <a:latin typeface="Tahoma" panose="020B0604030504040204" pitchFamily="34" charset="0"/>
                <a:ea typeface="Tahoma" panose="020B0604030504040204" pitchFamily="34" charset="0"/>
                <a:cs typeface="Tahoma" panose="020B0604030504040204" pitchFamily="34" charset="0"/>
              </a:rPr>
              <a:t>hỏi thêm một lần nữa làm sao anh nhìn thấy được. Anh trả lời: </a:t>
            </a:r>
            <a:endParaRPr lang="en-US" sz="3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400" b="1" dirty="0">
                <a:solidFill>
                  <a:schemeClr val="bg1"/>
                </a:solidFill>
                <a:latin typeface="Tahoma" panose="020B0604030504040204" pitchFamily="34" charset="0"/>
                <a:ea typeface="Tahoma" panose="020B0604030504040204" pitchFamily="34" charset="0"/>
                <a:cs typeface="Tahoma" panose="020B0604030504040204" pitchFamily="34" charset="0"/>
              </a:rPr>
              <a:t>"Ông ấy lấy bùn thoa vào mắt tôi, </a:t>
            </a:r>
            <a:endParaRPr lang="en-US" sz="3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400" b="1" dirty="0">
                <a:solidFill>
                  <a:schemeClr val="bg1"/>
                </a:solidFill>
                <a:latin typeface="Tahoma" panose="020B0604030504040204" pitchFamily="34" charset="0"/>
                <a:ea typeface="Tahoma" panose="020B0604030504040204" pitchFamily="34" charset="0"/>
                <a:cs typeface="Tahoma" panose="020B0604030504040204" pitchFamily="34" charset="0"/>
              </a:rPr>
              <a:t>tôi rửa và tôi nhìn thấy."</a:t>
            </a:r>
            <a:endParaRPr lang="en-AU" sz="3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5" name="Rectangle 4"/>
          <p:cNvSpPr/>
          <p:nvPr/>
        </p:nvSpPr>
        <p:spPr>
          <a:xfrm>
            <a:off x="142610" y="-76200"/>
            <a:ext cx="4429390" cy="4278094"/>
          </a:xfrm>
          <a:prstGeom prst="rect">
            <a:avLst/>
          </a:prstGeom>
        </p:spPr>
        <p:txBody>
          <a:bodyPr wrap="square">
            <a:spAutoFit/>
          </a:bodyPr>
          <a:lstStyle/>
          <a:p>
            <a:pPr algn="ctr"/>
            <a:r>
              <a:rPr lang="en-AU" sz="3400" b="1" dirty="0">
                <a:solidFill>
                  <a:srgbClr val="FFFF00"/>
                </a:solidFill>
                <a:latin typeface="Tahoma" panose="020B0604030504040204" pitchFamily="34" charset="0"/>
                <a:ea typeface="Tahoma" panose="020B0604030504040204" pitchFamily="34" charset="0"/>
                <a:cs typeface="Tahoma" panose="020B0604030504040204" pitchFamily="34" charset="0"/>
              </a:rPr>
              <a:t>so when the Pharisees asked him how he had come to see, he said, ‘He put a paste on my eyes, and I washed, </a:t>
            </a:r>
          </a:p>
          <a:p>
            <a:pPr algn="ctr"/>
            <a:r>
              <a:rPr lang="en-AU" sz="3400" b="1" dirty="0">
                <a:solidFill>
                  <a:srgbClr val="FFFF00"/>
                </a:solidFill>
                <a:latin typeface="Tahoma" panose="020B0604030504040204" pitchFamily="34" charset="0"/>
                <a:ea typeface="Tahoma" panose="020B0604030504040204" pitchFamily="34" charset="0"/>
                <a:cs typeface="Tahoma" panose="020B0604030504040204" pitchFamily="34" charset="0"/>
              </a:rPr>
              <a:t>and I can see.’</a:t>
            </a:r>
          </a:p>
        </p:txBody>
      </p:sp>
      <p:pic>
        <p:nvPicPr>
          <p:cNvPr id="17410"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l="27872"/>
          <a:stretch/>
        </p:blipFill>
        <p:spPr bwMode="auto">
          <a:xfrm>
            <a:off x="4572000" y="0"/>
            <a:ext cx="4535557" cy="3535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44245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05400"/>
            <a:ext cx="8965280" cy="1661993"/>
          </a:xfrm>
          <a:prstGeom prst="rect">
            <a:avLst/>
          </a:prstGeom>
        </p:spPr>
        <p:txBody>
          <a:bodyPr wrap="square">
            <a:spAutoFit/>
          </a:bodyPr>
          <a:lstStyle/>
          <a:p>
            <a:pPr algn="ctr"/>
            <a:r>
              <a:rPr lang="vi-VN" sz="3400" b="1" dirty="0">
                <a:solidFill>
                  <a:schemeClr val="bg1"/>
                </a:solidFill>
                <a:latin typeface="Tahoma" panose="020B0604030504040204" pitchFamily="34" charset="0"/>
                <a:ea typeface="Tahoma" panose="020B0604030504040204" pitchFamily="34" charset="0"/>
                <a:cs typeface="Tahoma" panose="020B0604030504040204" pitchFamily="34" charset="0"/>
              </a:rPr>
              <a:t>Trong nhóm Pha-ri-sêu, người thì nói: "Ông ta không thể là người của Thiên Chúa được, vì không giữ ngày sa-bát"; </a:t>
            </a:r>
            <a:endParaRPr lang="en-AU" sz="3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5" name="Rectangle 4"/>
          <p:cNvSpPr/>
          <p:nvPr/>
        </p:nvSpPr>
        <p:spPr>
          <a:xfrm>
            <a:off x="76200" y="0"/>
            <a:ext cx="8991600" cy="1661993"/>
          </a:xfrm>
          <a:prstGeom prst="rect">
            <a:avLst/>
          </a:prstGeom>
        </p:spPr>
        <p:txBody>
          <a:bodyPr wrap="square">
            <a:spAutoFit/>
          </a:bodyPr>
          <a:lstStyle/>
          <a:p>
            <a:pPr algn="ctr"/>
            <a:r>
              <a:rPr lang="en-AU" sz="3400" b="1" dirty="0">
                <a:solidFill>
                  <a:srgbClr val="FFFF00"/>
                </a:solidFill>
                <a:latin typeface="Tahoma" panose="020B0604030504040204" pitchFamily="34" charset="0"/>
                <a:ea typeface="Tahoma" panose="020B0604030504040204" pitchFamily="34" charset="0"/>
                <a:cs typeface="Tahoma" panose="020B0604030504040204" pitchFamily="34" charset="0"/>
              </a:rPr>
              <a:t>Then some of the Pharisees said, </a:t>
            </a:r>
          </a:p>
          <a:p>
            <a:pPr algn="ctr"/>
            <a:r>
              <a:rPr lang="en-AU" sz="3400" b="1" dirty="0">
                <a:solidFill>
                  <a:srgbClr val="FFFF00"/>
                </a:solidFill>
                <a:latin typeface="Tahoma" panose="020B0604030504040204" pitchFamily="34" charset="0"/>
                <a:ea typeface="Tahoma" panose="020B0604030504040204" pitchFamily="34" charset="0"/>
                <a:cs typeface="Tahoma" panose="020B0604030504040204" pitchFamily="34" charset="0"/>
              </a:rPr>
              <a:t>‘This man cannot be from God: </a:t>
            </a:r>
          </a:p>
          <a:p>
            <a:pPr algn="ctr"/>
            <a:r>
              <a:rPr lang="en-AU" sz="3400" b="1" dirty="0">
                <a:solidFill>
                  <a:srgbClr val="FFFF00"/>
                </a:solidFill>
                <a:latin typeface="Tahoma" panose="020B0604030504040204" pitchFamily="34" charset="0"/>
                <a:ea typeface="Tahoma" panose="020B0604030504040204" pitchFamily="34" charset="0"/>
                <a:cs typeface="Tahoma" panose="020B0604030504040204" pitchFamily="34" charset="0"/>
              </a:rPr>
              <a:t>he does not keep the sabbath.’</a:t>
            </a:r>
          </a:p>
        </p:txBody>
      </p:sp>
      <p:pic>
        <p:nvPicPr>
          <p:cNvPr id="18434"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752600" y="1661993"/>
            <a:ext cx="6117775" cy="3439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30755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7849" y="4995090"/>
            <a:ext cx="8996966" cy="1661993"/>
          </a:xfrm>
          <a:prstGeom prst="rect">
            <a:avLst/>
          </a:prstGeom>
        </p:spPr>
        <p:txBody>
          <a:bodyPr wrap="square">
            <a:spAutoFit/>
          </a:bodyPr>
          <a:lstStyle/>
          <a:p>
            <a:pPr algn="ctr"/>
            <a:r>
              <a:rPr lang="vi-VN" sz="3400" b="1" dirty="0">
                <a:solidFill>
                  <a:schemeClr val="bg1"/>
                </a:solidFill>
                <a:latin typeface="Tahoma" panose="020B0604030504040204" pitchFamily="34" charset="0"/>
                <a:ea typeface="Tahoma" panose="020B0604030504040204" pitchFamily="34" charset="0"/>
                <a:cs typeface="Tahoma" panose="020B0604030504040204" pitchFamily="34" charset="0"/>
              </a:rPr>
              <a:t>kẻ thì bảo: "Một người tội lỗi </a:t>
            </a:r>
            <a:endParaRPr lang="en-US" sz="3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400" b="1" dirty="0">
                <a:solidFill>
                  <a:schemeClr val="bg1"/>
                </a:solidFill>
                <a:latin typeface="Tahoma" panose="020B0604030504040204" pitchFamily="34" charset="0"/>
                <a:ea typeface="Tahoma" panose="020B0604030504040204" pitchFamily="34" charset="0"/>
                <a:cs typeface="Tahoma" panose="020B0604030504040204" pitchFamily="34" charset="0"/>
              </a:rPr>
              <a:t>sao có thể làm được những dấu lạ như vậy?" Thế là họ đâm ra chia rẽ.</a:t>
            </a:r>
            <a:endParaRPr lang="en-AU" sz="3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5" name="Rectangle 4"/>
          <p:cNvSpPr/>
          <p:nvPr/>
        </p:nvSpPr>
        <p:spPr>
          <a:xfrm flipH="1">
            <a:off x="228599" y="0"/>
            <a:ext cx="8839200" cy="1661993"/>
          </a:xfrm>
          <a:prstGeom prst="rect">
            <a:avLst/>
          </a:prstGeom>
        </p:spPr>
        <p:txBody>
          <a:bodyPr wrap="square">
            <a:spAutoFit/>
          </a:bodyPr>
          <a:lstStyle/>
          <a:p>
            <a:pPr algn="ctr"/>
            <a:r>
              <a:rPr lang="en-AU" sz="3400" b="1" dirty="0">
                <a:solidFill>
                  <a:srgbClr val="FFFF00"/>
                </a:solidFill>
                <a:latin typeface="Tahoma" panose="020B0604030504040204" pitchFamily="34" charset="0"/>
                <a:ea typeface="Tahoma" panose="020B0604030504040204" pitchFamily="34" charset="0"/>
                <a:cs typeface="Tahoma" panose="020B0604030504040204" pitchFamily="34" charset="0"/>
              </a:rPr>
              <a:t>Others said, ‘How could a sinner produce signs like this?’ And there was disagreement among them.</a:t>
            </a:r>
          </a:p>
        </p:txBody>
      </p:sp>
      <p:pic>
        <p:nvPicPr>
          <p:cNvPr id="19458"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524000" y="1656968"/>
            <a:ext cx="5937336" cy="33381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50719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30183" y="2971800"/>
            <a:ext cx="3972130" cy="3754874"/>
          </a:xfrm>
          <a:prstGeom prst="rect">
            <a:avLst/>
          </a:prstGeom>
        </p:spPr>
        <p:txBody>
          <a:bodyPr wrap="square">
            <a:spAutoFit/>
          </a:bodyPr>
          <a:lstStyle/>
          <a:p>
            <a:pPr algn="ctr"/>
            <a:r>
              <a:rPr lang="vi-VN" sz="3400" b="1" dirty="0">
                <a:solidFill>
                  <a:schemeClr val="bg1"/>
                </a:solidFill>
                <a:latin typeface="Tahoma" panose="020B0604030504040204" pitchFamily="34" charset="0"/>
                <a:ea typeface="Tahoma" panose="020B0604030504040204" pitchFamily="34" charset="0"/>
                <a:cs typeface="Tahoma" panose="020B0604030504040204" pitchFamily="34" charset="0"/>
              </a:rPr>
              <a:t>Họ lại hỏi người mù: "Còn anh, anh nghĩ gì về người đã mở mắt cho anh?</a:t>
            </a:r>
            <a:r>
              <a:rPr lang="en-US" sz="3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3400" b="1" dirty="0">
                <a:solidFill>
                  <a:schemeClr val="bg1"/>
                </a:solidFill>
                <a:latin typeface="Tahoma" panose="020B0604030504040204" pitchFamily="34" charset="0"/>
                <a:ea typeface="Tahoma" panose="020B0604030504040204" pitchFamily="34" charset="0"/>
                <a:cs typeface="Tahoma" panose="020B0604030504040204" pitchFamily="34" charset="0"/>
              </a:rPr>
              <a:t>"Anh đáp: "Người là một vị ngôn sứ!"</a:t>
            </a:r>
            <a:endParaRPr lang="en-AU" sz="3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5" name="Rectangle 4"/>
          <p:cNvSpPr/>
          <p:nvPr/>
        </p:nvSpPr>
        <p:spPr>
          <a:xfrm>
            <a:off x="23192" y="0"/>
            <a:ext cx="5310808" cy="3754874"/>
          </a:xfrm>
          <a:prstGeom prst="rect">
            <a:avLst/>
          </a:prstGeom>
        </p:spPr>
        <p:txBody>
          <a:bodyPr wrap="square">
            <a:spAutoFit/>
          </a:bodyPr>
          <a:lstStyle/>
          <a:p>
            <a:pPr algn="ctr"/>
            <a:r>
              <a:rPr lang="en-AU" sz="3400" b="1" dirty="0">
                <a:solidFill>
                  <a:srgbClr val="FFFF00"/>
                </a:solidFill>
                <a:latin typeface="Tahoma" panose="020B0604030504040204" pitchFamily="34" charset="0"/>
                <a:ea typeface="Tahoma" panose="020B0604030504040204" pitchFamily="34" charset="0"/>
                <a:cs typeface="Tahoma" panose="020B0604030504040204" pitchFamily="34" charset="0"/>
              </a:rPr>
              <a:t>So they spoke to the blind man again, ‘What have you to say about him yourself, now that he has opened your eyes?’ ‘He is a prophet’ replied the man. </a:t>
            </a:r>
          </a:p>
        </p:txBody>
      </p:sp>
      <p:pic>
        <p:nvPicPr>
          <p:cNvPr id="20483" name="Picture 3"/>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r="10811"/>
          <a:stretch/>
        </p:blipFill>
        <p:spPr bwMode="auto">
          <a:xfrm>
            <a:off x="1" y="3657955"/>
            <a:ext cx="5029199" cy="3170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4" name="Picture 4"/>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l="29218"/>
          <a:stretch/>
        </p:blipFill>
        <p:spPr bwMode="auto">
          <a:xfrm>
            <a:off x="5296298" y="1"/>
            <a:ext cx="3837345"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60590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179" y="4953000"/>
            <a:ext cx="9036496" cy="1661993"/>
          </a:xfrm>
          <a:prstGeom prst="rect">
            <a:avLst/>
          </a:prstGeom>
        </p:spPr>
        <p:txBody>
          <a:bodyPr wrap="square">
            <a:spAutoFit/>
          </a:bodyPr>
          <a:lstStyle/>
          <a:p>
            <a:pPr algn="ctr"/>
            <a:r>
              <a:rPr lang="vi-VN" sz="3400" b="1" dirty="0">
                <a:solidFill>
                  <a:schemeClr val="bg1"/>
                </a:solidFill>
                <a:latin typeface="Tahoma" pitchFamily="34" charset="0"/>
                <a:ea typeface="Tahoma" pitchFamily="34" charset="0"/>
                <a:cs typeface="Tahoma" pitchFamily="34" charset="0"/>
              </a:rPr>
              <a:t> Người Do-thái không tin là trước đây anh bị mù mà nay nhìn thấy được, nên đã gọi cha mẹ anh ta đến.</a:t>
            </a:r>
            <a:endParaRPr lang="en-AU" sz="3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6"/>
          <p:cNvSpPr/>
          <p:nvPr/>
        </p:nvSpPr>
        <p:spPr>
          <a:xfrm>
            <a:off x="0" y="0"/>
            <a:ext cx="9144000" cy="1569660"/>
          </a:xfrm>
          <a:prstGeom prst="rect">
            <a:avLst/>
          </a:prstGeom>
        </p:spPr>
        <p:txBody>
          <a:bodyPr wrap="square">
            <a:spAutoFit/>
          </a:bodyPr>
          <a:lstStyle/>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However, the Jews would not believe that the man had been blind and had gained his sight, without first sending for his parents</a:t>
            </a:r>
          </a:p>
        </p:txBody>
      </p:sp>
      <p:pic>
        <p:nvPicPr>
          <p:cNvPr id="2150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695588" y="1635260"/>
            <a:ext cx="5752823" cy="3234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89390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975" y="3105897"/>
            <a:ext cx="4419600" cy="3539430"/>
          </a:xfrm>
          <a:prstGeom prst="rect">
            <a:avLst/>
          </a:prstGeom>
        </p:spPr>
        <p:txBody>
          <a:bodyPr wrap="square">
            <a:spAutoFit/>
          </a:bodyPr>
          <a:lstStyle/>
          <a:p>
            <a:pPr algn="ctr"/>
            <a:r>
              <a:rPr lang="vi-VN" sz="3200" b="1" dirty="0"/>
              <a:t> </a:t>
            </a: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Họ hỏi: "Anh này </a:t>
            </a:r>
            <a:endPar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có phải là con ông bà không? Ông bà nói là anh bị mù từ khi mới sinh, vậy sao bây giờ anh lại nhìn thấy được?"</a:t>
            </a:r>
            <a:endParaRPr lang="en-AU"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4197932" y="110982"/>
            <a:ext cx="4917216" cy="3231654"/>
          </a:xfrm>
          <a:prstGeom prst="rect">
            <a:avLst/>
          </a:prstGeom>
        </p:spPr>
        <p:txBody>
          <a:bodyPr wrap="square">
            <a:spAutoFit/>
          </a:bodyPr>
          <a:lstStyle/>
          <a:p>
            <a:pPr algn="ctr"/>
            <a:r>
              <a:rPr lang="en-AU" sz="3400" b="1" dirty="0">
                <a:solidFill>
                  <a:srgbClr val="FFFF00"/>
                </a:solidFill>
                <a:latin typeface="Tahoma" panose="020B0604030504040204" pitchFamily="34" charset="0"/>
                <a:ea typeface="Tahoma" panose="020B0604030504040204" pitchFamily="34" charset="0"/>
                <a:cs typeface="Tahoma" panose="020B0604030504040204" pitchFamily="34" charset="0"/>
              </a:rPr>
              <a:t>and asking them,                ‘Is this man really your son who you say was born blind? If so, how is it that he is now able to see?’ </a:t>
            </a:r>
          </a:p>
        </p:txBody>
      </p:sp>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52" y="0"/>
            <a:ext cx="3805645"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2"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l="9016" r="11521"/>
          <a:stretch/>
        </p:blipFill>
        <p:spPr bwMode="auto">
          <a:xfrm>
            <a:off x="4419600" y="3515365"/>
            <a:ext cx="4724400" cy="3342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12491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72266" y="4135874"/>
            <a:ext cx="5892222" cy="2185214"/>
          </a:xfrm>
          <a:prstGeom prst="rect">
            <a:avLst/>
          </a:prstGeom>
        </p:spPr>
        <p:txBody>
          <a:bodyPr wrap="square">
            <a:spAutoFit/>
          </a:bodyPr>
          <a:lstStyle/>
          <a:p>
            <a:pPr algn="ctr"/>
            <a:r>
              <a:rPr lang="vi-VN" sz="3400" b="1" dirty="0">
                <a:solidFill>
                  <a:schemeClr val="bg1"/>
                </a:solidFill>
                <a:latin typeface="Tahoma" panose="020B0604030504040204" pitchFamily="34" charset="0"/>
                <a:ea typeface="Tahoma" panose="020B0604030504040204" pitchFamily="34" charset="0"/>
                <a:cs typeface="Tahoma" panose="020B0604030504040204" pitchFamily="34" charset="0"/>
              </a:rPr>
              <a:t>Cha mẹ anh đáp: </a:t>
            </a:r>
            <a:endParaRPr lang="en-US" sz="3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400" b="1" dirty="0">
                <a:solidFill>
                  <a:schemeClr val="bg1"/>
                </a:solidFill>
                <a:latin typeface="Tahoma" panose="020B0604030504040204" pitchFamily="34" charset="0"/>
                <a:ea typeface="Tahoma" panose="020B0604030504040204" pitchFamily="34" charset="0"/>
                <a:cs typeface="Tahoma" panose="020B0604030504040204" pitchFamily="34" charset="0"/>
              </a:rPr>
              <a:t>"Chúng tôi biết nó </a:t>
            </a:r>
            <a:endParaRPr lang="en-US" sz="3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400" b="1" dirty="0">
                <a:solidFill>
                  <a:schemeClr val="bg1"/>
                </a:solidFill>
                <a:latin typeface="Tahoma" panose="020B0604030504040204" pitchFamily="34" charset="0"/>
                <a:ea typeface="Tahoma" panose="020B0604030504040204" pitchFamily="34" charset="0"/>
                <a:cs typeface="Tahoma" panose="020B0604030504040204" pitchFamily="34" charset="0"/>
              </a:rPr>
              <a:t>là con chúng tôi, </a:t>
            </a:r>
            <a:endParaRPr lang="en-US" sz="3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400" b="1" dirty="0">
                <a:solidFill>
                  <a:schemeClr val="bg1"/>
                </a:solidFill>
                <a:latin typeface="Tahoma" panose="020B0604030504040204" pitchFamily="34" charset="0"/>
                <a:ea typeface="Tahoma" panose="020B0604030504040204" pitchFamily="34" charset="0"/>
                <a:cs typeface="Tahoma" panose="020B0604030504040204" pitchFamily="34" charset="0"/>
              </a:rPr>
              <a:t>nó bị mù từ khi mới sinh.</a:t>
            </a:r>
            <a:endParaRPr lang="en-AU" sz="3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1" y="381000"/>
            <a:ext cx="3072266" cy="3754874"/>
          </a:xfrm>
          <a:prstGeom prst="rect">
            <a:avLst/>
          </a:prstGeom>
        </p:spPr>
        <p:txBody>
          <a:bodyPr wrap="square">
            <a:spAutoFit/>
          </a:bodyPr>
          <a:lstStyle/>
          <a:p>
            <a:pPr algn="ctr"/>
            <a:r>
              <a:rPr lang="en-AU" sz="3400" b="1" dirty="0">
                <a:solidFill>
                  <a:srgbClr val="FFFF00"/>
                </a:solidFill>
                <a:latin typeface="Tahoma" panose="020B0604030504040204" pitchFamily="34" charset="0"/>
                <a:ea typeface="Tahoma" panose="020B0604030504040204" pitchFamily="34" charset="0"/>
                <a:cs typeface="Tahoma" panose="020B0604030504040204" pitchFamily="34" charset="0"/>
              </a:rPr>
              <a:t>His parents answered, ‘We know he is our son and we know he was born blind, </a:t>
            </a:r>
          </a:p>
        </p:txBody>
      </p:sp>
      <p:pic>
        <p:nvPicPr>
          <p:cNvPr id="23554"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l="5503" r="9970"/>
          <a:stretch/>
        </p:blipFill>
        <p:spPr bwMode="auto">
          <a:xfrm>
            <a:off x="3072266" y="0"/>
            <a:ext cx="6071734"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42219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3657600"/>
            <a:ext cx="9359283" cy="3046988"/>
          </a:xfrm>
          <a:prstGeom prst="rect">
            <a:avLst/>
          </a:prstGeom>
        </p:spPr>
        <p:txBody>
          <a:bodyPr wrap="square">
            <a:spAutoFit/>
          </a:bodyPr>
          <a:lstStyle/>
          <a:p>
            <a:pPr algn="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Còn bây giờ làm sao nó </a:t>
            </a:r>
            <a:endPar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thấy được, chúng tôi </a:t>
            </a:r>
            <a:endPar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không biết, hoặc có ai đã </a:t>
            </a:r>
            <a:endPar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mở mắtcho nó, chúng tôi </a:t>
            </a:r>
            <a:endPar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cũng chẳng hay. Xin các ông cứ hỏi nó;</a:t>
            </a:r>
            <a:endPar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 nó đã khôn lớn rồi, nó có thể tự khai</a:t>
            </a:r>
            <a:r>
              <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được."</a:t>
            </a:r>
            <a:endParaRPr lang="en-AU"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5" name="Rectangle 4"/>
          <p:cNvSpPr/>
          <p:nvPr/>
        </p:nvSpPr>
        <p:spPr>
          <a:xfrm>
            <a:off x="13316" y="-53213"/>
            <a:ext cx="3644283" cy="4801314"/>
          </a:xfrm>
          <a:prstGeom prst="rect">
            <a:avLst/>
          </a:prstGeom>
        </p:spPr>
        <p:txBody>
          <a:bodyPr wrap="square">
            <a:spAutoFit/>
          </a:bodyPr>
          <a:lstStyle/>
          <a:p>
            <a:pPr algn="ctr"/>
            <a:r>
              <a:rPr lang="en-AU" sz="3400" b="1" dirty="0">
                <a:solidFill>
                  <a:srgbClr val="FFFF00"/>
                </a:solidFill>
                <a:latin typeface="Tahoma" panose="020B0604030504040204" pitchFamily="34" charset="0"/>
                <a:ea typeface="Tahoma" panose="020B0604030504040204" pitchFamily="34" charset="0"/>
                <a:cs typeface="Tahoma" panose="020B0604030504040204" pitchFamily="34" charset="0"/>
              </a:rPr>
              <a:t>but we don’t know how it is that he can see now, or who opened his eyes. He is old enough: let him speak for himself.</a:t>
            </a:r>
          </a:p>
        </p:txBody>
      </p:sp>
      <p:pic>
        <p:nvPicPr>
          <p:cNvPr id="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l="5588" r="6499"/>
          <a:stretch/>
        </p:blipFill>
        <p:spPr bwMode="auto">
          <a:xfrm>
            <a:off x="3823517" y="17808"/>
            <a:ext cx="5334000" cy="3411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69702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2220" y="3276600"/>
            <a:ext cx="8724363" cy="3231654"/>
          </a:xfrm>
          <a:prstGeom prst="rect">
            <a:avLst/>
          </a:prstGeom>
        </p:spPr>
        <p:txBody>
          <a:bodyPr wrap="square">
            <a:spAutoFit/>
          </a:bodyPr>
          <a:lstStyle/>
          <a:p>
            <a:pPr algn="r"/>
            <a:r>
              <a:rPr lang="vi-VN" sz="3400" b="1" dirty="0">
                <a:solidFill>
                  <a:schemeClr val="bg1"/>
                </a:solidFill>
                <a:latin typeface="Tahoma" panose="020B0604030504040204" pitchFamily="34" charset="0"/>
                <a:ea typeface="Tahoma" panose="020B0604030504040204" pitchFamily="34" charset="0"/>
                <a:cs typeface="Tahoma" panose="020B0604030504040204" pitchFamily="34" charset="0"/>
              </a:rPr>
              <a:t>Cha mẹ anh nói thế </a:t>
            </a:r>
            <a:endParaRPr lang="en-US" sz="3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r"/>
            <a:r>
              <a:rPr lang="vi-VN" sz="3400" b="1" dirty="0">
                <a:solidFill>
                  <a:schemeClr val="bg1"/>
                </a:solidFill>
                <a:latin typeface="Tahoma" panose="020B0604030504040204" pitchFamily="34" charset="0"/>
                <a:ea typeface="Tahoma" panose="020B0604030504040204" pitchFamily="34" charset="0"/>
                <a:cs typeface="Tahoma" panose="020B0604030504040204" pitchFamily="34" charset="0"/>
              </a:rPr>
              <a:t>vì sợ người Do-thái. </a:t>
            </a:r>
            <a:endParaRPr lang="en-US" sz="3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r"/>
            <a:r>
              <a:rPr lang="vi-VN" sz="3400" b="1" dirty="0">
                <a:solidFill>
                  <a:schemeClr val="bg1"/>
                </a:solidFill>
                <a:latin typeface="Tahoma" panose="020B0604030504040204" pitchFamily="34" charset="0"/>
                <a:ea typeface="Tahoma" panose="020B0604030504040204" pitchFamily="34" charset="0"/>
                <a:cs typeface="Tahoma" panose="020B0604030504040204" pitchFamily="34" charset="0"/>
              </a:rPr>
              <a:t>Thật vậy, người Do-thái </a:t>
            </a:r>
            <a:endParaRPr lang="en-US" sz="3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r"/>
            <a:r>
              <a:rPr lang="vi-VN" sz="3400" b="1" dirty="0">
                <a:solidFill>
                  <a:schemeClr val="bg1"/>
                </a:solidFill>
                <a:latin typeface="Tahoma" panose="020B0604030504040204" pitchFamily="34" charset="0"/>
                <a:ea typeface="Tahoma" panose="020B0604030504040204" pitchFamily="34" charset="0"/>
                <a:cs typeface="Tahoma" panose="020B0604030504040204" pitchFamily="34" charset="0"/>
              </a:rPr>
              <a:t>đã đồng lòng trục xuất khỏi hội đường kẻ nào dám tuyên xưng Đức Giê-su </a:t>
            </a:r>
            <a:endParaRPr lang="en-US" sz="3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r"/>
            <a:r>
              <a:rPr lang="vi-VN" sz="3400" b="1" dirty="0">
                <a:solidFill>
                  <a:schemeClr val="bg1"/>
                </a:solidFill>
                <a:latin typeface="Tahoma" panose="020B0604030504040204" pitchFamily="34" charset="0"/>
                <a:ea typeface="Tahoma" panose="020B0604030504040204" pitchFamily="34" charset="0"/>
                <a:cs typeface="Tahoma" panose="020B0604030504040204" pitchFamily="34" charset="0"/>
              </a:rPr>
              <a:t>là Đấng Ki-tô</a:t>
            </a:r>
            <a:r>
              <a:rPr lang="vi-VN" sz="3400" dirty="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en-AU" sz="3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0" y="0"/>
            <a:ext cx="4419600" cy="4801314"/>
          </a:xfrm>
          <a:prstGeom prst="rect">
            <a:avLst/>
          </a:prstGeom>
        </p:spPr>
        <p:txBody>
          <a:bodyPr wrap="square">
            <a:spAutoFit/>
          </a:bodyPr>
          <a:lstStyle/>
          <a:p>
            <a:pPr algn="ctr"/>
            <a:r>
              <a:rPr lang="en-AU" sz="3400" b="1" dirty="0">
                <a:solidFill>
                  <a:srgbClr val="FFFF00"/>
                </a:solidFill>
                <a:latin typeface="Tahoma" panose="020B0604030504040204" pitchFamily="34" charset="0"/>
                <a:ea typeface="Tahoma" panose="020B0604030504040204" pitchFamily="34" charset="0"/>
                <a:cs typeface="Tahoma" panose="020B0604030504040204" pitchFamily="34" charset="0"/>
              </a:rPr>
              <a:t>His parents spoke like this out of fear of the Jews, who had already agreed to expel from the synagogue anyone who should acknowledge Jesus as the Christ. </a:t>
            </a:r>
          </a:p>
        </p:txBody>
      </p:sp>
      <p:pic>
        <p:nvPicPr>
          <p:cNvPr id="24579" name="Picture 3"/>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r="16559"/>
          <a:stretch/>
        </p:blipFill>
        <p:spPr bwMode="auto">
          <a:xfrm>
            <a:off x="4535654" y="26274"/>
            <a:ext cx="4607606" cy="3104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06513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038602" y="136773"/>
            <a:ext cx="5048528" cy="2708434"/>
          </a:xfrm>
          <a:prstGeom prst="rect">
            <a:avLst/>
          </a:prstGeom>
        </p:spPr>
        <p:txBody>
          <a:bodyPr wrap="square">
            <a:spAutoFit/>
          </a:bodyPr>
          <a:lstStyle/>
          <a:p>
            <a:pPr algn="ctr"/>
            <a:r>
              <a:rPr lang="vi-VN" sz="3400" b="1" dirty="0">
                <a:solidFill>
                  <a:schemeClr val="bg1"/>
                </a:solidFill>
                <a:latin typeface="Tahoma" panose="020B0604030504040204" pitchFamily="34" charset="0"/>
                <a:ea typeface="Tahoma" panose="020B0604030504040204" pitchFamily="34" charset="0"/>
                <a:cs typeface="Tahoma" panose="020B0604030504040204" pitchFamily="34" charset="0"/>
              </a:rPr>
              <a:t>Vì thế, cha mẹ anh mới nói: </a:t>
            </a:r>
            <a:endParaRPr lang="en-US" sz="3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400" b="1" dirty="0">
                <a:solidFill>
                  <a:schemeClr val="bg1"/>
                </a:solidFill>
                <a:latin typeface="Tahoma" panose="020B0604030504040204" pitchFamily="34" charset="0"/>
                <a:ea typeface="Tahoma" panose="020B0604030504040204" pitchFamily="34" charset="0"/>
                <a:cs typeface="Tahoma" panose="020B0604030504040204" pitchFamily="34" charset="0"/>
              </a:rPr>
              <a:t>"Nó đã khôn lớn rồi, xin các ông </a:t>
            </a:r>
            <a:endParaRPr lang="en-US" sz="3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400" b="1" dirty="0">
                <a:solidFill>
                  <a:schemeClr val="bg1"/>
                </a:solidFill>
                <a:latin typeface="Tahoma" panose="020B0604030504040204" pitchFamily="34" charset="0"/>
                <a:ea typeface="Tahoma" panose="020B0604030504040204" pitchFamily="34" charset="0"/>
                <a:cs typeface="Tahoma" panose="020B0604030504040204" pitchFamily="34" charset="0"/>
              </a:rPr>
              <a:t>cứ hỏi nó."</a:t>
            </a:r>
            <a:endParaRPr lang="en-AU" sz="3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47208" y="3420122"/>
            <a:ext cx="3084804" cy="3231654"/>
          </a:xfrm>
          <a:prstGeom prst="rect">
            <a:avLst/>
          </a:prstGeom>
        </p:spPr>
        <p:txBody>
          <a:bodyPr wrap="square">
            <a:spAutoFit/>
          </a:bodyPr>
          <a:lstStyle/>
          <a:p>
            <a:pPr algn="ctr"/>
            <a:r>
              <a:rPr lang="en-AU" sz="3400" b="1" dirty="0">
                <a:solidFill>
                  <a:srgbClr val="FFFF00"/>
                </a:solidFill>
                <a:latin typeface="Tahoma" panose="020B0604030504040204" pitchFamily="34" charset="0"/>
                <a:ea typeface="Tahoma" panose="020B0604030504040204" pitchFamily="34" charset="0"/>
                <a:cs typeface="Tahoma" panose="020B0604030504040204" pitchFamily="34" charset="0"/>
              </a:rPr>
              <a:t>This was why his parents said, ‘He is old enough; </a:t>
            </a:r>
          </a:p>
          <a:p>
            <a:pPr algn="ctr"/>
            <a:r>
              <a:rPr lang="en-AU" sz="3400" b="1" dirty="0">
                <a:solidFill>
                  <a:srgbClr val="FFFF00"/>
                </a:solidFill>
                <a:latin typeface="Tahoma" panose="020B0604030504040204" pitchFamily="34" charset="0"/>
                <a:ea typeface="Tahoma" panose="020B0604030504040204" pitchFamily="34" charset="0"/>
                <a:cs typeface="Tahoma" panose="020B0604030504040204" pitchFamily="34" charset="0"/>
              </a:rPr>
              <a:t>ask him.’ </a:t>
            </a:r>
          </a:p>
        </p:txBody>
      </p:sp>
      <p:pic>
        <p:nvPicPr>
          <p:cNvPr id="25602"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r="35515"/>
          <a:stretch/>
        </p:blipFill>
        <p:spPr bwMode="auto">
          <a:xfrm>
            <a:off x="18245" y="0"/>
            <a:ext cx="4020356"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3168263" y="3489101"/>
            <a:ext cx="5940370" cy="33398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93310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OSEPH HUNG\Pictures\new\jerusalem 1 n.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918"/>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JOSEPH HUNG\Pictures\hinh sofware moi\mu 6.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2797" y="3124200"/>
            <a:ext cx="7165547" cy="3810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Image result for jesus christ on the cross catholi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3600" y="1295400"/>
            <a:ext cx="2847342" cy="108716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a:spLocks noChangeArrowheads="1"/>
          </p:cNvSpPr>
          <p:nvPr/>
        </p:nvSpPr>
        <p:spPr bwMode="auto">
          <a:xfrm>
            <a:off x="5427171" y="329604"/>
            <a:ext cx="366717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AU" sz="3200" b="1" dirty="0">
                <a:solidFill>
                  <a:srgbClr val="7030A0"/>
                </a:solidFill>
                <a:latin typeface="Times New Roman" pitchFamily="18" charset="0"/>
                <a:cs typeface="Times New Roman" pitchFamily="18" charset="0"/>
              </a:rPr>
              <a:t>Gospel John </a:t>
            </a:r>
          </a:p>
          <a:p>
            <a:pPr algn="ctr"/>
            <a:r>
              <a:rPr lang="en-AU" sz="3200" b="1" dirty="0">
                <a:solidFill>
                  <a:srgbClr val="7030A0"/>
                </a:solidFill>
                <a:latin typeface="Times New Roman" pitchFamily="18" charset="0"/>
                <a:cs typeface="Times New Roman" pitchFamily="18" charset="0"/>
              </a:rPr>
              <a:t>9:1-41</a:t>
            </a:r>
          </a:p>
          <a:p>
            <a:pPr algn="ctr"/>
            <a:endParaRPr lang="en-AU" sz="3200" b="1" dirty="0">
              <a:solidFill>
                <a:srgbClr val="7030A0"/>
              </a:solidFill>
              <a:latin typeface="Times New Roman" pitchFamily="18" charset="0"/>
              <a:cs typeface="Times New Roman" pitchFamily="18" charset="0"/>
            </a:endParaRPr>
          </a:p>
          <a:p>
            <a:pPr algn="ctr"/>
            <a:endParaRPr lang="en-AU" sz="3200" b="1" dirty="0">
              <a:solidFill>
                <a:srgbClr val="7030A0"/>
              </a:solidFill>
              <a:latin typeface="Times New Roman" pitchFamily="18" charset="0"/>
              <a:cs typeface="Times New Roman" pitchFamily="18" charset="0"/>
            </a:endParaRPr>
          </a:p>
          <a:p>
            <a:pPr algn="ctr"/>
            <a:r>
              <a:rPr lang="en-AU" sz="3200" b="1" dirty="0" err="1">
                <a:solidFill>
                  <a:srgbClr val="0070C0"/>
                </a:solidFill>
                <a:latin typeface="Times New Roman" pitchFamily="18" charset="0"/>
                <a:cs typeface="Times New Roman" pitchFamily="18" charset="0"/>
              </a:rPr>
              <a:t>Phúc</a:t>
            </a:r>
            <a:r>
              <a:rPr lang="en-AU" sz="3200" b="1" dirty="0">
                <a:solidFill>
                  <a:srgbClr val="0070C0"/>
                </a:solidFill>
                <a:latin typeface="Times New Roman" pitchFamily="18" charset="0"/>
                <a:cs typeface="Times New Roman" pitchFamily="18" charset="0"/>
              </a:rPr>
              <a:t> </a:t>
            </a:r>
            <a:r>
              <a:rPr lang="en-AU" sz="3200" b="1" dirty="0" err="1">
                <a:solidFill>
                  <a:srgbClr val="0070C0"/>
                </a:solidFill>
                <a:latin typeface="Times New Roman" pitchFamily="18" charset="0"/>
                <a:cs typeface="Times New Roman" pitchFamily="18" charset="0"/>
              </a:rPr>
              <a:t>Âm</a:t>
            </a:r>
            <a:r>
              <a:rPr lang="en-AU" sz="3200" b="1" dirty="0">
                <a:solidFill>
                  <a:srgbClr val="0070C0"/>
                </a:solidFill>
                <a:latin typeface="Times New Roman" pitchFamily="18" charset="0"/>
                <a:cs typeface="Times New Roman" pitchFamily="18" charset="0"/>
              </a:rPr>
              <a:t> </a:t>
            </a:r>
            <a:r>
              <a:rPr lang="en-AU" sz="3200" b="1" dirty="0" err="1">
                <a:solidFill>
                  <a:srgbClr val="0070C0"/>
                </a:solidFill>
                <a:latin typeface="Times New Roman" pitchFamily="18" charset="0"/>
                <a:cs typeface="Times New Roman" pitchFamily="18" charset="0"/>
              </a:rPr>
              <a:t>theo</a:t>
            </a:r>
            <a:r>
              <a:rPr lang="en-AU" sz="3200" b="1" dirty="0">
                <a:solidFill>
                  <a:srgbClr val="0070C0"/>
                </a:solidFill>
                <a:latin typeface="Times New Roman" pitchFamily="18" charset="0"/>
                <a:cs typeface="Times New Roman" pitchFamily="18" charset="0"/>
              </a:rPr>
              <a:t> </a:t>
            </a:r>
          </a:p>
          <a:p>
            <a:pPr algn="ctr"/>
            <a:r>
              <a:rPr lang="en-AU" sz="3200" b="1" dirty="0" err="1">
                <a:solidFill>
                  <a:srgbClr val="0070C0"/>
                </a:solidFill>
                <a:latin typeface="Times New Roman" pitchFamily="18" charset="0"/>
                <a:cs typeface="Times New Roman" pitchFamily="18" charset="0"/>
              </a:rPr>
              <a:t>Thánh</a:t>
            </a:r>
            <a:r>
              <a:rPr lang="en-AU" sz="3200" b="1" dirty="0">
                <a:solidFill>
                  <a:srgbClr val="0070C0"/>
                </a:solidFill>
                <a:latin typeface="Times New Roman" pitchFamily="18" charset="0"/>
                <a:cs typeface="Times New Roman" pitchFamily="18" charset="0"/>
              </a:rPr>
              <a:t> </a:t>
            </a:r>
            <a:r>
              <a:rPr lang="en-AU" sz="3200" b="1" dirty="0" err="1">
                <a:solidFill>
                  <a:srgbClr val="0070C0"/>
                </a:solidFill>
                <a:latin typeface="Times New Roman" pitchFamily="18" charset="0"/>
                <a:cs typeface="Times New Roman" pitchFamily="18" charset="0"/>
              </a:rPr>
              <a:t>Gioan</a:t>
            </a:r>
            <a:endParaRPr lang="en-AU" sz="3200" b="1" dirty="0">
              <a:solidFill>
                <a:srgbClr val="0070C0"/>
              </a:solidFill>
              <a:latin typeface="Times New Roman" pitchFamily="18" charset="0"/>
              <a:cs typeface="Times New Roman" pitchFamily="18" charset="0"/>
            </a:endParaRPr>
          </a:p>
          <a:p>
            <a:pPr algn="ctr"/>
            <a:r>
              <a:rPr lang="en-AU" sz="3200" b="1" dirty="0">
                <a:solidFill>
                  <a:srgbClr val="0070C0"/>
                </a:solidFill>
                <a:latin typeface="Times New Roman" pitchFamily="18" charset="0"/>
                <a:cs typeface="Times New Roman" pitchFamily="18" charset="0"/>
              </a:rPr>
              <a:t>9:1-41</a:t>
            </a:r>
          </a:p>
        </p:txBody>
      </p:sp>
      <p:pic>
        <p:nvPicPr>
          <p:cNvPr id="6" name="Picture 2"/>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75744" y="113369"/>
            <a:ext cx="1165225" cy="172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582264" y="1079724"/>
            <a:ext cx="1552183" cy="769441"/>
          </a:xfrm>
          <a:prstGeom prst="rect">
            <a:avLst/>
          </a:prstGeom>
        </p:spPr>
        <p:txBody>
          <a:bodyPr wrap="square">
            <a:spAutoFit/>
          </a:bodyPr>
          <a:lstStyle/>
          <a:p>
            <a:r>
              <a:rPr lang="en-AU" sz="4400" dirty="0">
                <a:latin typeface="Segoe Print" pitchFamily="2" charset="0"/>
                <a:ea typeface="Tahoma" pitchFamily="34" charset="0"/>
                <a:cs typeface="Tahoma" pitchFamily="34" charset="0"/>
              </a:rPr>
              <a:t>Lent</a:t>
            </a:r>
            <a:endParaRPr lang="en-AU" dirty="0">
              <a:latin typeface="Segoe Print" pitchFamily="2" charset="0"/>
            </a:endParaRPr>
          </a:p>
        </p:txBody>
      </p:sp>
      <p:sp>
        <p:nvSpPr>
          <p:cNvPr id="8" name="Rectangle 7"/>
          <p:cNvSpPr/>
          <p:nvPr/>
        </p:nvSpPr>
        <p:spPr>
          <a:xfrm>
            <a:off x="775744" y="1499155"/>
            <a:ext cx="1107996" cy="1200329"/>
          </a:xfrm>
          <a:prstGeom prst="rect">
            <a:avLst/>
          </a:prstGeom>
        </p:spPr>
        <p:txBody>
          <a:bodyPr wrap="none">
            <a:spAutoFit/>
          </a:bodyPr>
          <a:lstStyle/>
          <a:p>
            <a:r>
              <a:rPr lang="en-AU" sz="3600" b="1" dirty="0">
                <a:latin typeface="Times New Roman" pitchFamily="18" charset="0"/>
                <a:ea typeface="Tahoma" panose="020B0604030504040204" pitchFamily="34" charset="0"/>
                <a:cs typeface="Times New Roman" pitchFamily="18" charset="0"/>
              </a:rPr>
              <a:t>2020</a:t>
            </a:r>
          </a:p>
          <a:p>
            <a:endParaRPr lang="en-AU" sz="3600" b="1" dirty="0">
              <a:solidFill>
                <a:srgbClr val="FFFF00"/>
              </a:solidFill>
              <a:latin typeface="Times New Roman" pitchFamily="18" charset="0"/>
              <a:ea typeface="Tahoma" panose="020B0604030504040204" pitchFamily="34" charset="0"/>
              <a:cs typeface="Times New Roman" pitchFamily="18" charset="0"/>
            </a:endParaRPr>
          </a:p>
        </p:txBody>
      </p:sp>
    </p:spTree>
    <p:extLst>
      <p:ext uri="{BB962C8B-B14F-4D97-AF65-F5344CB8AC3E}">
        <p14:creationId xmlns:p14="http://schemas.microsoft.com/office/powerpoint/2010/main" val="28161601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57849" y="3429000"/>
            <a:ext cx="5961125" cy="3231654"/>
          </a:xfrm>
          <a:prstGeom prst="rect">
            <a:avLst/>
          </a:prstGeom>
        </p:spPr>
        <p:txBody>
          <a:bodyPr wrap="square">
            <a:spAutoFit/>
          </a:bodyPr>
          <a:lstStyle/>
          <a:p>
            <a:pPr algn="ctr"/>
            <a:r>
              <a:rPr lang="vi-VN" sz="3200" b="1" dirty="0">
                <a:solidFill>
                  <a:schemeClr val="bg1"/>
                </a:solidFill>
              </a:rPr>
              <a:t> </a:t>
            </a:r>
            <a:r>
              <a:rPr lang="vi-VN" sz="3400" b="1" dirty="0">
                <a:solidFill>
                  <a:schemeClr val="bg1"/>
                </a:solidFill>
                <a:latin typeface="Tahoma" panose="020B0604030504040204" pitchFamily="34" charset="0"/>
                <a:ea typeface="Tahoma" panose="020B0604030504040204" pitchFamily="34" charset="0"/>
                <a:cs typeface="Tahoma" panose="020B0604030504040204" pitchFamily="34" charset="0"/>
              </a:rPr>
              <a:t>Một lần nữa, họ gọi người trước đây bị mù đến và bảo: "Anh hãy tôn vinh Thiên Chúa. Chúng ta đây, chúng ta biết ông ấy </a:t>
            </a:r>
            <a:endParaRPr lang="en-US" sz="3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400" b="1" dirty="0">
                <a:solidFill>
                  <a:schemeClr val="bg1"/>
                </a:solidFill>
                <a:latin typeface="Tahoma" panose="020B0604030504040204" pitchFamily="34" charset="0"/>
                <a:ea typeface="Tahoma" panose="020B0604030504040204" pitchFamily="34" charset="0"/>
                <a:cs typeface="Tahoma" panose="020B0604030504040204" pitchFamily="34" charset="0"/>
              </a:rPr>
              <a:t>là người tội lỗi."</a:t>
            </a:r>
            <a:endParaRPr lang="en-AU" sz="3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125026" y="-24332"/>
            <a:ext cx="2854639" cy="5847755"/>
          </a:xfrm>
          <a:prstGeom prst="rect">
            <a:avLst/>
          </a:prstGeom>
        </p:spPr>
        <p:txBody>
          <a:bodyPr wrap="square">
            <a:spAutoFit/>
          </a:bodyPr>
          <a:lstStyle/>
          <a:p>
            <a:pPr algn="ctr"/>
            <a:r>
              <a:rPr lang="en-AU" sz="3400" b="1" dirty="0">
                <a:solidFill>
                  <a:srgbClr val="FFFF00"/>
                </a:solidFill>
                <a:latin typeface="Tahoma" panose="020B0604030504040204" pitchFamily="34" charset="0"/>
                <a:ea typeface="Tahoma" panose="020B0604030504040204" pitchFamily="34" charset="0"/>
                <a:cs typeface="Tahoma" panose="020B0604030504040204" pitchFamily="34" charset="0"/>
              </a:rPr>
              <a:t>So the Jews again sent for the man and said to him, ‘Give glory to God! For our part, we know that this man is a sinner.’</a:t>
            </a:r>
          </a:p>
        </p:txBody>
      </p:sp>
      <p:pic>
        <p:nvPicPr>
          <p:cNvPr id="102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r="20641"/>
          <a:stretch/>
        </p:blipFill>
        <p:spPr bwMode="auto">
          <a:xfrm>
            <a:off x="4283517" y="0"/>
            <a:ext cx="4840085"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37123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 y="4038600"/>
            <a:ext cx="9031400" cy="2708434"/>
          </a:xfrm>
          <a:prstGeom prst="rect">
            <a:avLst/>
          </a:prstGeom>
        </p:spPr>
        <p:txBody>
          <a:bodyPr wrap="square">
            <a:spAutoFit/>
          </a:bodyPr>
          <a:lstStyle/>
          <a:p>
            <a:pPr algn="ctr"/>
            <a:r>
              <a:rPr lang="vi-VN" sz="3400" b="1" dirty="0">
                <a:solidFill>
                  <a:schemeClr val="bg1"/>
                </a:solidFill>
                <a:latin typeface="Tahoma" panose="020B0604030504040204" pitchFamily="34" charset="0"/>
                <a:ea typeface="Tahoma" panose="020B0604030504040204" pitchFamily="34" charset="0"/>
                <a:cs typeface="Tahoma" panose="020B0604030504040204" pitchFamily="34" charset="0"/>
              </a:rPr>
              <a:t>Anh ta đáp: </a:t>
            </a:r>
            <a:endParaRPr lang="en-US" sz="3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400" b="1" dirty="0">
                <a:solidFill>
                  <a:schemeClr val="bg1"/>
                </a:solidFill>
                <a:latin typeface="Tahoma" panose="020B0604030504040204" pitchFamily="34" charset="0"/>
                <a:ea typeface="Tahoma" panose="020B0604030504040204" pitchFamily="34" charset="0"/>
                <a:cs typeface="Tahoma" panose="020B0604030504040204" pitchFamily="34" charset="0"/>
              </a:rPr>
              <a:t>"Ông ấy có phải là người tội lỗi </a:t>
            </a:r>
            <a:endParaRPr lang="en-US" sz="3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400" b="1" dirty="0">
                <a:solidFill>
                  <a:schemeClr val="bg1"/>
                </a:solidFill>
                <a:latin typeface="Tahoma" panose="020B0604030504040204" pitchFamily="34" charset="0"/>
                <a:ea typeface="Tahoma" panose="020B0604030504040204" pitchFamily="34" charset="0"/>
                <a:cs typeface="Tahoma" panose="020B0604030504040204" pitchFamily="34" charset="0"/>
              </a:rPr>
              <a:t>hay không, tôi không biết. </a:t>
            </a:r>
            <a:endParaRPr lang="en-US" sz="3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400" b="1" dirty="0">
                <a:solidFill>
                  <a:schemeClr val="bg1"/>
                </a:solidFill>
                <a:latin typeface="Tahoma" panose="020B0604030504040204" pitchFamily="34" charset="0"/>
                <a:ea typeface="Tahoma" panose="020B0604030504040204" pitchFamily="34" charset="0"/>
                <a:cs typeface="Tahoma" panose="020B0604030504040204" pitchFamily="34" charset="0"/>
              </a:rPr>
              <a:t>Tôi chỉ biết một điều: trước đây tôi bị mù mà nay tôi nhìn thấy được!</a:t>
            </a:r>
            <a:endParaRPr lang="en-AU" sz="3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152400" y="0"/>
            <a:ext cx="3276600" cy="4278094"/>
          </a:xfrm>
          <a:prstGeom prst="rect">
            <a:avLst/>
          </a:prstGeom>
        </p:spPr>
        <p:txBody>
          <a:bodyPr wrap="square">
            <a:spAutoFit/>
          </a:bodyPr>
          <a:lstStyle/>
          <a:p>
            <a:pPr algn="ctr"/>
            <a:r>
              <a:rPr lang="en-AU" sz="3400" b="1" dirty="0">
                <a:solidFill>
                  <a:srgbClr val="FFFF00"/>
                </a:solidFill>
                <a:latin typeface="Tahoma" panose="020B0604030504040204" pitchFamily="34" charset="0"/>
                <a:ea typeface="Tahoma" panose="020B0604030504040204" pitchFamily="34" charset="0"/>
                <a:cs typeface="Tahoma" panose="020B0604030504040204" pitchFamily="34" charset="0"/>
              </a:rPr>
              <a:t>The man answered, ‘I don’t know if he is a sinner; I only know that I was blind and now I can see.’ </a:t>
            </a:r>
          </a:p>
        </p:txBody>
      </p:sp>
      <p:pic>
        <p:nvPicPr>
          <p:cNvPr id="2051" name="Picture 3"/>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l="22173"/>
          <a:stretch/>
        </p:blipFill>
        <p:spPr bwMode="auto">
          <a:xfrm>
            <a:off x="3962400" y="29816"/>
            <a:ext cx="5221356" cy="37719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83269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4572000"/>
            <a:ext cx="8892480" cy="1661993"/>
          </a:xfrm>
          <a:prstGeom prst="rect">
            <a:avLst/>
          </a:prstGeom>
        </p:spPr>
        <p:txBody>
          <a:bodyPr wrap="square">
            <a:spAutoFit/>
          </a:bodyPr>
          <a:lstStyle/>
          <a:p>
            <a:pPr algn="ctr"/>
            <a:r>
              <a:rPr lang="vi-VN" sz="3400" b="1" dirty="0">
                <a:solidFill>
                  <a:schemeClr val="bg1"/>
                </a:solidFill>
                <a:latin typeface="Tahoma" panose="020B0604030504040204" pitchFamily="34" charset="0"/>
                <a:ea typeface="Tahoma" panose="020B0604030504040204" pitchFamily="34" charset="0"/>
                <a:cs typeface="Tahoma" panose="020B0604030504040204" pitchFamily="34" charset="0"/>
              </a:rPr>
              <a:t>Họ mới nói với anh: </a:t>
            </a:r>
            <a:endParaRPr lang="en-US" sz="3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400" b="1" dirty="0">
                <a:solidFill>
                  <a:schemeClr val="bg1"/>
                </a:solidFill>
                <a:latin typeface="Tahoma" panose="020B0604030504040204" pitchFamily="34" charset="0"/>
                <a:ea typeface="Tahoma" panose="020B0604030504040204" pitchFamily="34" charset="0"/>
                <a:cs typeface="Tahoma" panose="020B0604030504040204" pitchFamily="34" charset="0"/>
              </a:rPr>
              <a:t>"Ông ấy đã làm gì cho anh? </a:t>
            </a:r>
            <a:endParaRPr lang="en-US" sz="3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400" b="1" dirty="0">
                <a:solidFill>
                  <a:schemeClr val="bg1"/>
                </a:solidFill>
                <a:latin typeface="Tahoma" panose="020B0604030504040204" pitchFamily="34" charset="0"/>
                <a:ea typeface="Tahoma" panose="020B0604030504040204" pitchFamily="34" charset="0"/>
                <a:cs typeface="Tahoma" panose="020B0604030504040204" pitchFamily="34" charset="0"/>
              </a:rPr>
              <a:t>Ông ấy đã mở mắt cho anh thế nào?"</a:t>
            </a:r>
            <a:endParaRPr lang="en-AU" sz="3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152400" y="381000"/>
            <a:ext cx="3352800" cy="3231654"/>
          </a:xfrm>
          <a:prstGeom prst="rect">
            <a:avLst/>
          </a:prstGeom>
        </p:spPr>
        <p:txBody>
          <a:bodyPr wrap="square">
            <a:spAutoFit/>
          </a:bodyPr>
          <a:lstStyle/>
          <a:p>
            <a:pPr algn="ctr"/>
            <a:r>
              <a:rPr lang="en-AU" sz="3400" b="1" dirty="0">
                <a:solidFill>
                  <a:srgbClr val="FFFF00"/>
                </a:solidFill>
                <a:latin typeface="Tahoma" panose="020B0604030504040204" pitchFamily="34" charset="0"/>
                <a:ea typeface="Tahoma" panose="020B0604030504040204" pitchFamily="34" charset="0"/>
                <a:cs typeface="Tahoma" panose="020B0604030504040204" pitchFamily="34" charset="0"/>
              </a:rPr>
              <a:t>They said to him, ‘What did he do to you? How did he open your eyes?’</a:t>
            </a:r>
          </a:p>
        </p:txBody>
      </p:sp>
      <p:pic>
        <p:nvPicPr>
          <p:cNvPr id="3074"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r="28697"/>
          <a:stretch/>
        </p:blipFill>
        <p:spPr bwMode="auto">
          <a:xfrm>
            <a:off x="3581400" y="0"/>
            <a:ext cx="5562600" cy="4386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908620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038600"/>
            <a:ext cx="8997108" cy="2708434"/>
          </a:xfrm>
          <a:prstGeom prst="rect">
            <a:avLst/>
          </a:prstGeom>
        </p:spPr>
        <p:txBody>
          <a:bodyPr wrap="square">
            <a:spAutoFit/>
          </a:bodyPr>
          <a:lstStyle/>
          <a:p>
            <a:pPr algn="r"/>
            <a:r>
              <a:rPr lang="vi-VN" sz="3400" b="1" dirty="0">
                <a:solidFill>
                  <a:schemeClr val="bg1"/>
                </a:solidFill>
                <a:latin typeface="Tahoma" panose="020B0604030504040204" pitchFamily="34" charset="0"/>
                <a:ea typeface="Tahoma" panose="020B0604030504040204" pitchFamily="34" charset="0"/>
                <a:cs typeface="Tahoma" panose="020B0604030504040204" pitchFamily="34" charset="0"/>
              </a:rPr>
              <a:t>Anh trả lời: "Tôi đã nói</a:t>
            </a:r>
            <a:endParaRPr lang="en-US" sz="3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r"/>
            <a:r>
              <a:rPr lang="vi-VN" sz="3400" b="1" dirty="0">
                <a:solidFill>
                  <a:schemeClr val="bg1"/>
                </a:solidFill>
                <a:latin typeface="Tahoma" panose="020B0604030504040204" pitchFamily="34" charset="0"/>
                <a:ea typeface="Tahoma" panose="020B0604030504040204" pitchFamily="34" charset="0"/>
                <a:cs typeface="Tahoma" panose="020B0604030504040204" pitchFamily="34" charset="0"/>
              </a:rPr>
              <a:t> với các ông rồi mà các ông vẫn không chịu nghe. Tại sao các ông còn muốn nghe lại chuyện đó nữa? Hay các ông cũng muốn làm môn đệ ông ấy chăng?"</a:t>
            </a:r>
            <a:endParaRPr lang="en-AU" sz="3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0" y="49313"/>
            <a:ext cx="4343400" cy="4278094"/>
          </a:xfrm>
          <a:prstGeom prst="rect">
            <a:avLst/>
          </a:prstGeom>
        </p:spPr>
        <p:txBody>
          <a:bodyPr wrap="square">
            <a:spAutoFit/>
          </a:bodyPr>
          <a:lstStyle/>
          <a:p>
            <a:pPr algn="ctr"/>
            <a:r>
              <a:rPr lang="en-AU" sz="3400" b="1" dirty="0">
                <a:solidFill>
                  <a:srgbClr val="FFFF00"/>
                </a:solidFill>
                <a:latin typeface="Tahoma" panose="020B0604030504040204" pitchFamily="34" charset="0"/>
                <a:ea typeface="Tahoma" panose="020B0604030504040204" pitchFamily="34" charset="0"/>
                <a:cs typeface="Tahoma" panose="020B0604030504040204" pitchFamily="34" charset="0"/>
              </a:rPr>
              <a:t>He replied, ‘I have told you once and you wouldn’t listen. Why do you want to hear it all again? Do you want to become his disciples too?’</a:t>
            </a:r>
          </a:p>
        </p:txBody>
      </p:sp>
      <p:pic>
        <p:nvPicPr>
          <p:cNvPr id="4098"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l="18293"/>
          <a:stretch/>
        </p:blipFill>
        <p:spPr bwMode="auto">
          <a:xfrm>
            <a:off x="4343400" y="0"/>
            <a:ext cx="4800600" cy="3303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70306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056554" y="228600"/>
            <a:ext cx="4898776" cy="3231654"/>
          </a:xfrm>
          <a:prstGeom prst="rect">
            <a:avLst/>
          </a:prstGeom>
        </p:spPr>
        <p:txBody>
          <a:bodyPr wrap="square">
            <a:spAutoFit/>
          </a:bodyPr>
          <a:lstStyle/>
          <a:p>
            <a:pPr algn="ctr"/>
            <a:r>
              <a:rPr lang="vi-VN" sz="3400" b="1" dirty="0">
                <a:solidFill>
                  <a:schemeClr val="bg1"/>
                </a:solidFill>
                <a:latin typeface="Tahoma" panose="020B0604030504040204" pitchFamily="34" charset="0"/>
                <a:ea typeface="Tahoma" panose="020B0604030504040204" pitchFamily="34" charset="0"/>
                <a:cs typeface="Tahoma" panose="020B0604030504040204" pitchFamily="34" charset="0"/>
              </a:rPr>
              <a:t>Họ liền mắng nhiếc anh: "Có mày mới là môn đệ của ông ấy; còn chúng ta, </a:t>
            </a:r>
            <a:endParaRPr lang="en-US" sz="3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400" b="1" dirty="0">
                <a:solidFill>
                  <a:schemeClr val="bg1"/>
                </a:solidFill>
                <a:latin typeface="Tahoma" panose="020B0604030504040204" pitchFamily="34" charset="0"/>
                <a:ea typeface="Tahoma" panose="020B0604030504040204" pitchFamily="34" charset="0"/>
                <a:cs typeface="Tahoma" panose="020B0604030504040204" pitchFamily="34" charset="0"/>
              </a:rPr>
              <a:t>chúng ta là môn đệ của ông Mô-sê.</a:t>
            </a:r>
            <a:endParaRPr lang="en-AU" sz="3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94712" y="4572000"/>
            <a:ext cx="8954576" cy="1661993"/>
          </a:xfrm>
          <a:prstGeom prst="rect">
            <a:avLst/>
          </a:prstGeom>
        </p:spPr>
        <p:txBody>
          <a:bodyPr wrap="square">
            <a:spAutoFit/>
          </a:bodyPr>
          <a:lstStyle/>
          <a:p>
            <a:pPr algn="ctr"/>
            <a:r>
              <a:rPr lang="en-AU" sz="3400" b="1" dirty="0">
                <a:solidFill>
                  <a:srgbClr val="FFFF00"/>
                </a:solidFill>
                <a:latin typeface="Tahoma" panose="020B0604030504040204" pitchFamily="34" charset="0"/>
                <a:ea typeface="Tahoma" panose="020B0604030504040204" pitchFamily="34" charset="0"/>
                <a:cs typeface="Tahoma" panose="020B0604030504040204" pitchFamily="34" charset="0"/>
              </a:rPr>
              <a:t>At this they hurled abuse at him:</a:t>
            </a:r>
          </a:p>
          <a:p>
            <a:pPr algn="ctr"/>
            <a:r>
              <a:rPr lang="en-AU" sz="3400" b="1" dirty="0">
                <a:solidFill>
                  <a:srgbClr val="FFFF00"/>
                </a:solidFill>
                <a:latin typeface="Tahoma" panose="020B0604030504040204" pitchFamily="34" charset="0"/>
                <a:ea typeface="Tahoma" panose="020B0604030504040204" pitchFamily="34" charset="0"/>
                <a:cs typeface="Tahoma" panose="020B0604030504040204" pitchFamily="34" charset="0"/>
              </a:rPr>
              <a:t> ‘You can be his disciple,’ they said </a:t>
            </a:r>
          </a:p>
          <a:p>
            <a:pPr algn="ctr"/>
            <a:r>
              <a:rPr lang="en-AU" sz="3400" b="1" dirty="0">
                <a:solidFill>
                  <a:srgbClr val="FFFF00"/>
                </a:solidFill>
                <a:latin typeface="Tahoma" panose="020B0604030504040204" pitchFamily="34" charset="0"/>
                <a:ea typeface="Tahoma" panose="020B0604030504040204" pitchFamily="34" charset="0"/>
                <a:cs typeface="Tahoma" panose="020B0604030504040204" pitchFamily="34" charset="0"/>
              </a:rPr>
              <a:t>‘we are disciples of Moses: </a:t>
            </a:r>
          </a:p>
        </p:txBody>
      </p:sp>
      <p:pic>
        <p:nvPicPr>
          <p:cNvPr id="5122"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r="44333"/>
          <a:stretch/>
        </p:blipFill>
        <p:spPr bwMode="auto">
          <a:xfrm>
            <a:off x="34031" y="53206"/>
            <a:ext cx="4019564" cy="40596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91852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00" y="228600"/>
            <a:ext cx="5130492" cy="3231654"/>
          </a:xfrm>
          <a:prstGeom prst="rect">
            <a:avLst/>
          </a:prstGeom>
        </p:spPr>
        <p:txBody>
          <a:bodyPr wrap="square">
            <a:spAutoFit/>
          </a:bodyPr>
          <a:lstStyle/>
          <a:p>
            <a:pPr algn="ctr"/>
            <a:r>
              <a:rPr lang="vi-VN" sz="3400" b="1" dirty="0">
                <a:solidFill>
                  <a:schemeClr val="bg1"/>
                </a:solidFill>
                <a:latin typeface="Tahoma" panose="020B0604030504040204" pitchFamily="34" charset="0"/>
                <a:ea typeface="Tahoma" panose="020B0604030504040204" pitchFamily="34" charset="0"/>
                <a:cs typeface="Tahoma" panose="020B0604030504040204" pitchFamily="34" charset="0"/>
              </a:rPr>
              <a:t>Chúng ta biết rằng Thiên Chúa đã nói </a:t>
            </a:r>
            <a:endParaRPr lang="en-US" sz="3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400" b="1" dirty="0">
                <a:solidFill>
                  <a:schemeClr val="bg1"/>
                </a:solidFill>
                <a:latin typeface="Tahoma" panose="020B0604030504040204" pitchFamily="34" charset="0"/>
                <a:ea typeface="Tahoma" panose="020B0604030504040204" pitchFamily="34" charset="0"/>
                <a:cs typeface="Tahoma" panose="020B0604030504040204" pitchFamily="34" charset="0"/>
              </a:rPr>
              <a:t>với ông Mô-sê; </a:t>
            </a:r>
            <a:endParaRPr lang="en-US" sz="3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400" b="1" dirty="0">
                <a:solidFill>
                  <a:schemeClr val="bg1"/>
                </a:solidFill>
                <a:latin typeface="Tahoma" panose="020B0604030504040204" pitchFamily="34" charset="0"/>
                <a:ea typeface="Tahoma" panose="020B0604030504040204" pitchFamily="34" charset="0"/>
                <a:cs typeface="Tahoma" panose="020B0604030504040204" pitchFamily="34" charset="0"/>
              </a:rPr>
              <a:t>nhưng chúng ta không biết ông Giê-su ấy </a:t>
            </a:r>
            <a:endParaRPr lang="en-US" sz="3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400" b="1" dirty="0">
                <a:solidFill>
                  <a:schemeClr val="bg1"/>
                </a:solidFill>
                <a:latin typeface="Tahoma" panose="020B0604030504040204" pitchFamily="34" charset="0"/>
                <a:ea typeface="Tahoma" panose="020B0604030504040204" pitchFamily="34" charset="0"/>
                <a:cs typeface="Tahoma" panose="020B0604030504040204" pitchFamily="34" charset="0"/>
              </a:rPr>
              <a:t>bởi đâu mà đến."</a:t>
            </a:r>
            <a:endParaRPr lang="en-AU" sz="3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5" name="Rectangle 4"/>
          <p:cNvSpPr/>
          <p:nvPr/>
        </p:nvSpPr>
        <p:spPr>
          <a:xfrm>
            <a:off x="23436" y="4495800"/>
            <a:ext cx="8917056" cy="1661993"/>
          </a:xfrm>
          <a:prstGeom prst="rect">
            <a:avLst/>
          </a:prstGeom>
        </p:spPr>
        <p:txBody>
          <a:bodyPr wrap="square">
            <a:spAutoFit/>
          </a:bodyPr>
          <a:lstStyle/>
          <a:p>
            <a:pPr algn="ctr"/>
            <a:r>
              <a:rPr lang="en-AU" sz="3400" b="1" dirty="0">
                <a:solidFill>
                  <a:srgbClr val="FFFF00"/>
                </a:solidFill>
                <a:latin typeface="Tahoma" panose="020B0604030504040204" pitchFamily="34" charset="0"/>
                <a:ea typeface="Tahoma" panose="020B0604030504040204" pitchFamily="34" charset="0"/>
                <a:cs typeface="Tahoma" panose="020B0604030504040204" pitchFamily="34" charset="0"/>
              </a:rPr>
              <a:t>we know that God spoke to Moses, </a:t>
            </a:r>
          </a:p>
          <a:p>
            <a:pPr algn="ctr"/>
            <a:r>
              <a:rPr lang="en-AU" sz="3400" b="1" dirty="0">
                <a:solidFill>
                  <a:srgbClr val="FFFF00"/>
                </a:solidFill>
                <a:latin typeface="Tahoma" panose="020B0604030504040204" pitchFamily="34" charset="0"/>
                <a:ea typeface="Tahoma" panose="020B0604030504040204" pitchFamily="34" charset="0"/>
                <a:cs typeface="Tahoma" panose="020B0604030504040204" pitchFamily="34" charset="0"/>
              </a:rPr>
              <a:t>but as for this man, we don’t know where he comes from.’ </a:t>
            </a:r>
          </a:p>
        </p:txBody>
      </p:sp>
      <p:pic>
        <p:nvPicPr>
          <p:cNvPr id="6147" name="Picture 3"/>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r="49474"/>
          <a:stretch/>
        </p:blipFill>
        <p:spPr bwMode="auto">
          <a:xfrm>
            <a:off x="0" y="0"/>
            <a:ext cx="3657600" cy="4069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89299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149566"/>
            <a:ext cx="8997270" cy="2185214"/>
          </a:xfrm>
          <a:prstGeom prst="rect">
            <a:avLst/>
          </a:prstGeom>
        </p:spPr>
        <p:txBody>
          <a:bodyPr wrap="square">
            <a:spAutoFit/>
          </a:bodyPr>
          <a:lstStyle/>
          <a:p>
            <a:pPr algn="ctr"/>
            <a:r>
              <a:rPr lang="vi-VN" sz="3400" b="1" dirty="0">
                <a:solidFill>
                  <a:schemeClr val="bg1"/>
                </a:solidFill>
                <a:latin typeface="Tahoma" panose="020B0604030504040204" pitchFamily="34" charset="0"/>
                <a:ea typeface="Tahoma" panose="020B0604030504040204" pitchFamily="34" charset="0"/>
                <a:cs typeface="Tahoma" panose="020B0604030504040204" pitchFamily="34" charset="0"/>
              </a:rPr>
              <a:t>Anh đáp : "Kể cũng lạ thật! </a:t>
            </a:r>
            <a:endParaRPr lang="en-US" sz="3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400" b="1" dirty="0">
                <a:solidFill>
                  <a:schemeClr val="bg1"/>
                </a:solidFill>
                <a:latin typeface="Tahoma" panose="020B0604030504040204" pitchFamily="34" charset="0"/>
                <a:ea typeface="Tahoma" panose="020B0604030504040204" pitchFamily="34" charset="0"/>
                <a:cs typeface="Tahoma" panose="020B0604030504040204" pitchFamily="34" charset="0"/>
              </a:rPr>
              <a:t>Các ông không biết ông ấy bởi đâu </a:t>
            </a:r>
            <a:endParaRPr lang="en-US" sz="3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400" b="1" dirty="0">
                <a:solidFill>
                  <a:schemeClr val="bg1"/>
                </a:solidFill>
                <a:latin typeface="Tahoma" panose="020B0604030504040204" pitchFamily="34" charset="0"/>
                <a:ea typeface="Tahoma" panose="020B0604030504040204" pitchFamily="34" charset="0"/>
                <a:cs typeface="Tahoma" panose="020B0604030504040204" pitchFamily="34" charset="0"/>
              </a:rPr>
              <a:t>mà đến, thế mà ông ấy lại là người </a:t>
            </a:r>
            <a:endParaRPr lang="en-US" sz="3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400" b="1" dirty="0">
                <a:solidFill>
                  <a:schemeClr val="bg1"/>
                </a:solidFill>
                <a:latin typeface="Tahoma" panose="020B0604030504040204" pitchFamily="34" charset="0"/>
                <a:ea typeface="Tahoma" panose="020B0604030504040204" pitchFamily="34" charset="0"/>
                <a:cs typeface="Tahoma" panose="020B0604030504040204" pitchFamily="34" charset="0"/>
              </a:rPr>
              <a:t>đã mở mắt tôi! </a:t>
            </a:r>
            <a:endParaRPr lang="en-AU" sz="3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110273" y="152400"/>
            <a:ext cx="3962400" cy="2708434"/>
          </a:xfrm>
          <a:prstGeom prst="rect">
            <a:avLst/>
          </a:prstGeom>
        </p:spPr>
        <p:txBody>
          <a:bodyPr wrap="square">
            <a:spAutoFit/>
          </a:bodyPr>
          <a:lstStyle/>
          <a:p>
            <a:pPr algn="ctr"/>
            <a:r>
              <a:rPr lang="en-AU" sz="3400" b="1" dirty="0">
                <a:solidFill>
                  <a:srgbClr val="FFFF00"/>
                </a:solidFill>
                <a:latin typeface="Tahoma" panose="020B0604030504040204" pitchFamily="34" charset="0"/>
                <a:ea typeface="Tahoma" panose="020B0604030504040204" pitchFamily="34" charset="0"/>
                <a:cs typeface="Tahoma" panose="020B0604030504040204" pitchFamily="34" charset="0"/>
              </a:rPr>
              <a:t>The man replied, ‘Now here is an astonishing thing! He has opened my eyes,</a:t>
            </a:r>
          </a:p>
        </p:txBody>
      </p:sp>
      <p:pic>
        <p:nvPicPr>
          <p:cNvPr id="7170"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l="31681"/>
          <a:stretch/>
        </p:blipFill>
        <p:spPr bwMode="auto">
          <a:xfrm>
            <a:off x="4048259" y="0"/>
            <a:ext cx="5034870" cy="4143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08482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788" y="4419600"/>
            <a:ext cx="9163788" cy="2185214"/>
          </a:xfrm>
          <a:prstGeom prst="rect">
            <a:avLst/>
          </a:prstGeom>
        </p:spPr>
        <p:txBody>
          <a:bodyPr wrap="square">
            <a:spAutoFit/>
          </a:bodyPr>
          <a:lstStyle/>
          <a:p>
            <a:pPr algn="ctr"/>
            <a:r>
              <a:rPr lang="vi-VN" dirty="0"/>
              <a:t> </a:t>
            </a:r>
            <a:r>
              <a:rPr lang="vi-VN" sz="3400" b="1" dirty="0">
                <a:solidFill>
                  <a:schemeClr val="bg1"/>
                </a:solidFill>
                <a:latin typeface="Tahoma" panose="020B0604030504040204" pitchFamily="34" charset="0"/>
                <a:ea typeface="Tahoma" panose="020B0604030504040204" pitchFamily="34" charset="0"/>
                <a:cs typeface="Tahoma" panose="020B0604030504040204" pitchFamily="34" charset="0"/>
              </a:rPr>
              <a:t>Chúng ta biết: Thiên Chúa </a:t>
            </a:r>
            <a:endParaRPr lang="en-US" sz="3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400" b="1" dirty="0">
                <a:solidFill>
                  <a:schemeClr val="bg1"/>
                </a:solidFill>
                <a:latin typeface="Tahoma" panose="020B0604030504040204" pitchFamily="34" charset="0"/>
                <a:ea typeface="Tahoma" panose="020B0604030504040204" pitchFamily="34" charset="0"/>
                <a:cs typeface="Tahoma" panose="020B0604030504040204" pitchFamily="34" charset="0"/>
              </a:rPr>
              <a:t>không nhậm lời những kẻ tội lỗi ; </a:t>
            </a:r>
            <a:endParaRPr lang="en-US" sz="3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400" b="1" dirty="0">
                <a:solidFill>
                  <a:schemeClr val="bg1"/>
                </a:solidFill>
                <a:latin typeface="Tahoma" panose="020B0604030504040204" pitchFamily="34" charset="0"/>
                <a:ea typeface="Tahoma" panose="020B0604030504040204" pitchFamily="34" charset="0"/>
                <a:cs typeface="Tahoma" panose="020B0604030504040204" pitchFamily="34" charset="0"/>
              </a:rPr>
              <a:t>còn ai kính sợ Thiên Chúa và làm theo ý của Người, thì Người nhậm lời kẻ ấy.</a:t>
            </a:r>
            <a:endParaRPr lang="en-AU" sz="3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123323" y="0"/>
            <a:ext cx="4982077" cy="4278094"/>
          </a:xfrm>
          <a:prstGeom prst="rect">
            <a:avLst/>
          </a:prstGeom>
        </p:spPr>
        <p:txBody>
          <a:bodyPr wrap="square">
            <a:spAutoFit/>
          </a:bodyPr>
          <a:lstStyle/>
          <a:p>
            <a:pPr algn="ctr"/>
            <a:r>
              <a:rPr lang="en-AU" sz="3400" b="1" dirty="0">
                <a:solidFill>
                  <a:srgbClr val="FFFF00"/>
                </a:solidFill>
                <a:latin typeface="Tahoma" panose="020B0604030504040204" pitchFamily="34" charset="0"/>
                <a:ea typeface="Tahoma" panose="020B0604030504040204" pitchFamily="34" charset="0"/>
                <a:cs typeface="Tahoma" panose="020B0604030504040204" pitchFamily="34" charset="0"/>
              </a:rPr>
              <a:t>and you don’t know where he comes from! We know that God doesn’t listen to sinners, but God does listen to men who are devout and do his will.</a:t>
            </a:r>
          </a:p>
        </p:txBody>
      </p:sp>
      <p:pic>
        <p:nvPicPr>
          <p:cNvPr id="9218"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l="37622"/>
          <a:stretch/>
        </p:blipFill>
        <p:spPr bwMode="auto">
          <a:xfrm>
            <a:off x="5257800" y="0"/>
            <a:ext cx="3891565" cy="35075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544290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92031" y="4343400"/>
            <a:ext cx="5811885" cy="1661993"/>
          </a:xfrm>
          <a:prstGeom prst="rect">
            <a:avLst/>
          </a:prstGeom>
        </p:spPr>
        <p:txBody>
          <a:bodyPr wrap="square">
            <a:spAutoFit/>
          </a:bodyPr>
          <a:lstStyle/>
          <a:p>
            <a:pPr algn="ctr"/>
            <a:r>
              <a:rPr lang="vi-VN" dirty="0"/>
              <a:t> </a:t>
            </a:r>
            <a:r>
              <a:rPr lang="vi-VN" sz="3400" b="1" dirty="0">
                <a:solidFill>
                  <a:schemeClr val="bg1"/>
                </a:solidFill>
                <a:latin typeface="Tahoma" panose="020B0604030504040204" pitchFamily="34" charset="0"/>
                <a:ea typeface="Tahoma" panose="020B0604030504040204" pitchFamily="34" charset="0"/>
                <a:cs typeface="Tahoma" panose="020B0604030504040204" pitchFamily="34" charset="0"/>
              </a:rPr>
              <a:t>Xưa nay chưa hề nghe nói có ai đã mở mắt cho người mù từ lúc mới sinh.</a:t>
            </a:r>
            <a:endParaRPr lang="en-AU" sz="3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5179" y="36250"/>
            <a:ext cx="3197210" cy="4801314"/>
          </a:xfrm>
          <a:prstGeom prst="rect">
            <a:avLst/>
          </a:prstGeom>
        </p:spPr>
        <p:txBody>
          <a:bodyPr wrap="square">
            <a:spAutoFit/>
          </a:bodyPr>
          <a:lstStyle/>
          <a:p>
            <a:pPr algn="ctr"/>
            <a:r>
              <a:rPr lang="en-AU" sz="3400" b="1" dirty="0">
                <a:solidFill>
                  <a:srgbClr val="FFFF00"/>
                </a:solidFill>
                <a:latin typeface="Tahoma" panose="020B0604030504040204" pitchFamily="34" charset="0"/>
                <a:ea typeface="Tahoma" panose="020B0604030504040204" pitchFamily="34" charset="0"/>
                <a:cs typeface="Tahoma" panose="020B0604030504040204" pitchFamily="34" charset="0"/>
              </a:rPr>
              <a:t>Ever since the world began it is unheard of for anyone to open the eyes of a man who was born blind;</a:t>
            </a:r>
          </a:p>
        </p:txBody>
      </p:sp>
      <p:pic>
        <p:nvPicPr>
          <p:cNvPr id="10242"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l="17939"/>
          <a:stretch/>
        </p:blipFill>
        <p:spPr bwMode="auto">
          <a:xfrm>
            <a:off x="3192031" y="-25217"/>
            <a:ext cx="5951969" cy="40778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86589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641609"/>
            <a:ext cx="9050936" cy="1661993"/>
          </a:xfrm>
          <a:prstGeom prst="rect">
            <a:avLst/>
          </a:prstGeom>
        </p:spPr>
        <p:txBody>
          <a:bodyPr wrap="square">
            <a:spAutoFit/>
          </a:bodyPr>
          <a:lstStyle/>
          <a:p>
            <a:pPr algn="ctr"/>
            <a:r>
              <a:rPr lang="vi-VN" sz="3400" b="1" dirty="0">
                <a:solidFill>
                  <a:schemeClr val="bg1"/>
                </a:solidFill>
                <a:latin typeface="Tahoma" panose="020B0604030504040204" pitchFamily="34" charset="0"/>
                <a:ea typeface="Tahoma" panose="020B0604030504040204" pitchFamily="34" charset="0"/>
                <a:cs typeface="Tahoma" panose="020B0604030504040204" pitchFamily="34" charset="0"/>
              </a:rPr>
              <a:t>Nếu không phải là người </a:t>
            </a:r>
            <a:endParaRPr lang="en-US" sz="3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400" b="1" dirty="0">
                <a:solidFill>
                  <a:schemeClr val="bg1"/>
                </a:solidFill>
                <a:latin typeface="Tahoma" panose="020B0604030504040204" pitchFamily="34" charset="0"/>
                <a:ea typeface="Tahoma" panose="020B0604030504040204" pitchFamily="34" charset="0"/>
                <a:cs typeface="Tahoma" panose="020B0604030504040204" pitchFamily="34" charset="0"/>
              </a:rPr>
              <a:t>bởi Thiên Chúa mà đến, </a:t>
            </a:r>
            <a:endParaRPr lang="en-US" sz="3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400" b="1" dirty="0">
                <a:solidFill>
                  <a:schemeClr val="bg1"/>
                </a:solidFill>
                <a:latin typeface="Tahoma" panose="020B0604030504040204" pitchFamily="34" charset="0"/>
                <a:ea typeface="Tahoma" panose="020B0604030504040204" pitchFamily="34" charset="0"/>
                <a:cs typeface="Tahoma" panose="020B0604030504040204" pitchFamily="34" charset="0"/>
              </a:rPr>
              <a:t>thì ông ta đã chẳng làm được gì."</a:t>
            </a:r>
            <a:endParaRPr lang="en-AU" sz="3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76200" y="228600"/>
            <a:ext cx="2971799" cy="2708434"/>
          </a:xfrm>
          <a:prstGeom prst="rect">
            <a:avLst/>
          </a:prstGeom>
        </p:spPr>
        <p:txBody>
          <a:bodyPr wrap="square">
            <a:spAutoFit/>
          </a:bodyPr>
          <a:lstStyle/>
          <a:p>
            <a:pPr algn="ctr"/>
            <a:r>
              <a:rPr lang="en-AU" sz="3400" b="1" dirty="0">
                <a:solidFill>
                  <a:srgbClr val="FFFF00"/>
                </a:solidFill>
                <a:latin typeface="Tahoma" panose="020B0604030504040204" pitchFamily="34" charset="0"/>
                <a:ea typeface="Tahoma" panose="020B0604030504040204" pitchFamily="34" charset="0"/>
                <a:cs typeface="Tahoma" panose="020B0604030504040204" pitchFamily="34" charset="0"/>
              </a:rPr>
              <a:t>if this man were not from God, he couldn’t do a thing.’</a:t>
            </a:r>
          </a:p>
        </p:txBody>
      </p:sp>
      <p:pic>
        <p:nvPicPr>
          <p:cNvPr id="11267" name="Picture 3"/>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l="30097"/>
          <a:stretch/>
        </p:blipFill>
        <p:spPr bwMode="auto">
          <a:xfrm>
            <a:off x="3047999" y="0"/>
            <a:ext cx="5770995" cy="46416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956410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00600" y="3581400"/>
            <a:ext cx="4160000" cy="2708434"/>
          </a:xfrm>
          <a:prstGeom prst="rect">
            <a:avLst/>
          </a:prstGeom>
        </p:spPr>
        <p:txBody>
          <a:bodyPr wrap="square">
            <a:spAutoFit/>
          </a:bodyPr>
          <a:lstStyle/>
          <a:p>
            <a:pPr algn="ctr"/>
            <a:r>
              <a:rPr lang="en-AU" sz="3400" b="1" dirty="0" err="1">
                <a:solidFill>
                  <a:schemeClr val="bg1"/>
                </a:solidFill>
                <a:latin typeface="Tahoma" panose="020B0604030504040204" pitchFamily="34" charset="0"/>
                <a:ea typeface="Tahoma" panose="020B0604030504040204" pitchFamily="34" charset="0"/>
                <a:cs typeface="Tahoma" panose="020B0604030504040204" pitchFamily="34" charset="0"/>
              </a:rPr>
              <a:t>Khi</a:t>
            </a:r>
            <a:r>
              <a:rPr lang="en-AU" sz="3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AU" sz="3400" b="1" dirty="0" err="1">
                <a:solidFill>
                  <a:schemeClr val="bg1"/>
                </a:solidFill>
                <a:latin typeface="Tahoma" panose="020B0604030504040204" pitchFamily="34" charset="0"/>
                <a:ea typeface="Tahoma" panose="020B0604030504040204" pitchFamily="34" charset="0"/>
                <a:cs typeface="Tahoma" panose="020B0604030504040204" pitchFamily="34" charset="0"/>
              </a:rPr>
              <a:t>ấy</a:t>
            </a:r>
            <a:r>
              <a:rPr lang="en-AU" sz="3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AU" sz="3400" b="1" dirty="0" err="1">
                <a:solidFill>
                  <a:schemeClr val="bg1"/>
                </a:solidFill>
                <a:latin typeface="Tahoma" panose="020B0604030504040204" pitchFamily="34" charset="0"/>
                <a:ea typeface="Tahoma" panose="020B0604030504040204" pitchFamily="34" charset="0"/>
                <a:cs typeface="Tahoma" panose="020B0604030504040204" pitchFamily="34" charset="0"/>
              </a:rPr>
              <a:t>ra</a:t>
            </a:r>
            <a:r>
              <a:rPr lang="en-AU" sz="3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AU" sz="3400" b="1" dirty="0" err="1">
                <a:solidFill>
                  <a:schemeClr val="bg1"/>
                </a:solidFill>
                <a:latin typeface="Tahoma" panose="020B0604030504040204" pitchFamily="34" charset="0"/>
                <a:ea typeface="Tahoma" panose="020B0604030504040204" pitchFamily="34" charset="0"/>
                <a:cs typeface="Tahoma" panose="020B0604030504040204" pitchFamily="34" charset="0"/>
              </a:rPr>
              <a:t>khỏi</a:t>
            </a:r>
            <a:r>
              <a:rPr lang="en-AU" sz="3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AU" sz="3400" b="1" dirty="0" err="1">
                <a:solidFill>
                  <a:schemeClr val="bg1"/>
                </a:solidFill>
                <a:latin typeface="Tahoma" panose="020B0604030504040204" pitchFamily="34" charset="0"/>
                <a:ea typeface="Tahoma" panose="020B0604030504040204" pitchFamily="34" charset="0"/>
                <a:cs typeface="Tahoma" panose="020B0604030504040204" pitchFamily="34" charset="0"/>
              </a:rPr>
              <a:t>Đền</a:t>
            </a:r>
            <a:r>
              <a:rPr lang="en-AU" sz="3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AU" sz="3400" b="1" dirty="0" err="1">
                <a:solidFill>
                  <a:schemeClr val="bg1"/>
                </a:solidFill>
                <a:latin typeface="Tahoma" panose="020B0604030504040204" pitchFamily="34" charset="0"/>
                <a:ea typeface="Tahoma" panose="020B0604030504040204" pitchFamily="34" charset="0"/>
                <a:cs typeface="Tahoma" panose="020B0604030504040204" pitchFamily="34" charset="0"/>
              </a:rPr>
              <a:t>Th</a:t>
            </a:r>
            <a:r>
              <a:rPr lang="vi-VN" sz="3400" b="1" dirty="0">
                <a:solidFill>
                  <a:schemeClr val="bg1"/>
                </a:solidFill>
                <a:latin typeface="Tahoma" panose="020B0604030504040204" pitchFamily="34" charset="0"/>
                <a:ea typeface="Tahoma" panose="020B0604030504040204" pitchFamily="34" charset="0"/>
                <a:cs typeface="Tahoma" panose="020B0604030504040204" pitchFamily="34" charset="0"/>
              </a:rPr>
              <a:t>ờ, Đức </a:t>
            </a:r>
            <a:r>
              <a:rPr lang="en-US" sz="3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3400" b="1" dirty="0">
                <a:solidFill>
                  <a:schemeClr val="bg1"/>
                </a:solidFill>
                <a:latin typeface="Tahoma" panose="020B0604030504040204" pitchFamily="34" charset="0"/>
                <a:ea typeface="Tahoma" panose="020B0604030504040204" pitchFamily="34" charset="0"/>
                <a:cs typeface="Tahoma" panose="020B0604030504040204" pitchFamily="34" charset="0"/>
              </a:rPr>
              <a:t>Giê-su nhìn thấy một người mù </a:t>
            </a:r>
            <a:r>
              <a:rPr lang="en-US" sz="3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3400" b="1" dirty="0">
                <a:solidFill>
                  <a:schemeClr val="bg1"/>
                </a:solidFill>
                <a:latin typeface="Tahoma" panose="020B0604030504040204" pitchFamily="34" charset="0"/>
                <a:ea typeface="Tahoma" panose="020B0604030504040204" pitchFamily="34" charset="0"/>
                <a:cs typeface="Tahoma" panose="020B0604030504040204" pitchFamily="34" charset="0"/>
              </a:rPr>
              <a:t>từ thuở mới sinh.</a:t>
            </a:r>
            <a:endParaRPr lang="en-AU" sz="3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0" y="13252"/>
            <a:ext cx="3276600" cy="3231654"/>
          </a:xfrm>
          <a:prstGeom prst="rect">
            <a:avLst/>
          </a:prstGeom>
        </p:spPr>
        <p:txBody>
          <a:bodyPr wrap="square">
            <a:spAutoFit/>
          </a:bodyPr>
          <a:lstStyle/>
          <a:p>
            <a:pPr algn="ctr"/>
            <a:r>
              <a:rPr lang="en-AU" sz="3400" b="1" dirty="0">
                <a:solidFill>
                  <a:srgbClr val="FFFF00"/>
                </a:solidFill>
                <a:latin typeface="Tahoma" panose="020B0604030504040204" pitchFamily="34" charset="0"/>
                <a:ea typeface="Tahoma" panose="020B0604030504040204" pitchFamily="34" charset="0"/>
                <a:cs typeface="Tahoma" panose="020B0604030504040204" pitchFamily="34" charset="0"/>
              </a:rPr>
              <a:t>As Jesus went along, he saw a man who had been blind from birth.</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37283"/>
            <a:ext cx="4524375" cy="339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352800" y="0"/>
            <a:ext cx="579120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775452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648200" y="76200"/>
            <a:ext cx="4419600" cy="3754874"/>
          </a:xfrm>
          <a:prstGeom prst="rect">
            <a:avLst/>
          </a:prstGeom>
        </p:spPr>
        <p:txBody>
          <a:bodyPr wrap="square">
            <a:spAutoFit/>
          </a:bodyPr>
          <a:lstStyle/>
          <a:p>
            <a:pPr algn="ctr"/>
            <a:r>
              <a:rPr lang="vi-VN" sz="3400" b="1" dirty="0">
                <a:solidFill>
                  <a:schemeClr val="bg1"/>
                </a:solidFill>
                <a:latin typeface="Tahoma" panose="020B0604030504040204" pitchFamily="34" charset="0"/>
                <a:ea typeface="Tahoma" panose="020B0604030504040204" pitchFamily="34" charset="0"/>
                <a:cs typeface="Tahoma" panose="020B0604030504040204" pitchFamily="34" charset="0"/>
              </a:rPr>
              <a:t>Họ đối lại : </a:t>
            </a:r>
            <a:endParaRPr lang="en-US" sz="3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400" b="1" dirty="0">
                <a:solidFill>
                  <a:schemeClr val="bg1"/>
                </a:solidFill>
                <a:latin typeface="Tahoma" panose="020B0604030504040204" pitchFamily="34" charset="0"/>
                <a:ea typeface="Tahoma" panose="020B0604030504040204" pitchFamily="34" charset="0"/>
                <a:cs typeface="Tahoma" panose="020B0604030504040204" pitchFamily="34" charset="0"/>
              </a:rPr>
              <a:t>"Mày sinh ra tội lỗi ngập đầu, thế mà mày lại muốn làm thầy chúng ta ư ?" Rồi họ trục xuất anh.</a:t>
            </a:r>
            <a:endParaRPr lang="en-AU" sz="3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14796" y="2563629"/>
            <a:ext cx="4967796" cy="3754874"/>
          </a:xfrm>
          <a:prstGeom prst="rect">
            <a:avLst/>
          </a:prstGeom>
        </p:spPr>
        <p:txBody>
          <a:bodyPr wrap="square">
            <a:spAutoFit/>
          </a:bodyPr>
          <a:lstStyle/>
          <a:p>
            <a:pPr algn="ctr"/>
            <a:r>
              <a:rPr lang="en-AU" sz="3400" dirty="0">
                <a:solidFill>
                  <a:srgbClr val="FFFF00"/>
                </a:solidFill>
                <a:latin typeface="Tahoma" panose="020B0604030504040204" pitchFamily="34" charset="0"/>
                <a:ea typeface="Tahoma" panose="020B0604030504040204" pitchFamily="34" charset="0"/>
                <a:cs typeface="Tahoma" panose="020B0604030504040204" pitchFamily="34" charset="0"/>
              </a:rPr>
              <a:t>‘</a:t>
            </a:r>
            <a:r>
              <a:rPr lang="en-AU" sz="3400" b="1" dirty="0">
                <a:solidFill>
                  <a:srgbClr val="FFFF00"/>
                </a:solidFill>
                <a:latin typeface="Tahoma" panose="020B0604030504040204" pitchFamily="34" charset="0"/>
                <a:ea typeface="Tahoma" panose="020B0604030504040204" pitchFamily="34" charset="0"/>
                <a:cs typeface="Tahoma" panose="020B0604030504040204" pitchFamily="34" charset="0"/>
              </a:rPr>
              <a:t>Are you trying </a:t>
            </a:r>
          </a:p>
          <a:p>
            <a:pPr algn="ctr"/>
            <a:r>
              <a:rPr lang="en-AU" sz="3400" b="1" dirty="0">
                <a:solidFill>
                  <a:srgbClr val="FFFF00"/>
                </a:solidFill>
                <a:latin typeface="Tahoma" panose="020B0604030504040204" pitchFamily="34" charset="0"/>
                <a:ea typeface="Tahoma" panose="020B0604030504040204" pitchFamily="34" charset="0"/>
                <a:cs typeface="Tahoma" panose="020B0604030504040204" pitchFamily="34" charset="0"/>
              </a:rPr>
              <a:t>to teach us,’ </a:t>
            </a:r>
          </a:p>
          <a:p>
            <a:pPr algn="ctr"/>
            <a:r>
              <a:rPr lang="en-AU" sz="3400" b="1" dirty="0">
                <a:solidFill>
                  <a:srgbClr val="FFFF00"/>
                </a:solidFill>
                <a:latin typeface="Tahoma" panose="020B0604030504040204" pitchFamily="34" charset="0"/>
                <a:ea typeface="Tahoma" panose="020B0604030504040204" pitchFamily="34" charset="0"/>
                <a:cs typeface="Tahoma" panose="020B0604030504040204" pitchFamily="34" charset="0"/>
              </a:rPr>
              <a:t>they replied ‘and you a sinner through and through, since you were born!’ And they drove him away. </a:t>
            </a:r>
          </a:p>
        </p:txBody>
      </p:sp>
      <p:pic>
        <p:nvPicPr>
          <p:cNvPr id="8194"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r="12712"/>
          <a:stretch/>
        </p:blipFill>
        <p:spPr bwMode="auto">
          <a:xfrm>
            <a:off x="5090670" y="4228650"/>
            <a:ext cx="4038534" cy="2601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0732" y="1"/>
            <a:ext cx="4616003" cy="2595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90480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 y="4395016"/>
            <a:ext cx="8758882" cy="2185214"/>
          </a:xfrm>
          <a:prstGeom prst="rect">
            <a:avLst/>
          </a:prstGeom>
        </p:spPr>
        <p:txBody>
          <a:bodyPr wrap="square">
            <a:spAutoFit/>
          </a:bodyPr>
          <a:lstStyle/>
          <a:p>
            <a:pPr algn="ctr"/>
            <a:r>
              <a:rPr lang="vi-VN" sz="3400" b="1" dirty="0">
                <a:solidFill>
                  <a:schemeClr val="bg1"/>
                </a:solidFill>
                <a:latin typeface="Tahoma" panose="020B0604030504040204" pitchFamily="34" charset="0"/>
                <a:ea typeface="Tahoma" panose="020B0604030504040204" pitchFamily="34" charset="0"/>
                <a:cs typeface="Tahoma" panose="020B0604030504040204" pitchFamily="34" charset="0"/>
              </a:rPr>
              <a:t>Đức Giê-su nghe nói </a:t>
            </a:r>
            <a:endParaRPr lang="en-US" sz="3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400" b="1" dirty="0">
                <a:solidFill>
                  <a:schemeClr val="bg1"/>
                </a:solidFill>
                <a:latin typeface="Tahoma" panose="020B0604030504040204" pitchFamily="34" charset="0"/>
                <a:ea typeface="Tahoma" panose="020B0604030504040204" pitchFamily="34" charset="0"/>
                <a:cs typeface="Tahoma" panose="020B0604030504040204" pitchFamily="34" charset="0"/>
              </a:rPr>
              <a:t>họ đã trục xuất anh. </a:t>
            </a:r>
            <a:endParaRPr lang="en-US" sz="3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400" b="1" dirty="0">
                <a:solidFill>
                  <a:schemeClr val="bg1"/>
                </a:solidFill>
                <a:latin typeface="Tahoma" panose="020B0604030504040204" pitchFamily="34" charset="0"/>
                <a:ea typeface="Tahoma" panose="020B0604030504040204" pitchFamily="34" charset="0"/>
                <a:cs typeface="Tahoma" panose="020B0604030504040204" pitchFamily="34" charset="0"/>
              </a:rPr>
              <a:t>Khi gặp lại anh, Người hỏi: </a:t>
            </a:r>
            <a:endParaRPr lang="en-US" sz="3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400" b="1" dirty="0">
                <a:solidFill>
                  <a:schemeClr val="bg1"/>
                </a:solidFill>
                <a:latin typeface="Tahoma" panose="020B0604030504040204" pitchFamily="34" charset="0"/>
                <a:ea typeface="Tahoma" panose="020B0604030504040204" pitchFamily="34" charset="0"/>
                <a:cs typeface="Tahoma" panose="020B0604030504040204" pitchFamily="34" charset="0"/>
              </a:rPr>
              <a:t>"Anh có tin vào Con Người không?</a:t>
            </a:r>
            <a:endParaRPr lang="en-AU" sz="3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5" name="Rectangle 4"/>
          <p:cNvSpPr/>
          <p:nvPr/>
        </p:nvSpPr>
        <p:spPr>
          <a:xfrm>
            <a:off x="76200" y="76200"/>
            <a:ext cx="4343400" cy="3754874"/>
          </a:xfrm>
          <a:prstGeom prst="rect">
            <a:avLst/>
          </a:prstGeom>
        </p:spPr>
        <p:txBody>
          <a:bodyPr wrap="square">
            <a:spAutoFit/>
          </a:bodyPr>
          <a:lstStyle/>
          <a:p>
            <a:pPr algn="ctr"/>
            <a:r>
              <a:rPr lang="en-AU" sz="3400" b="1" dirty="0">
                <a:solidFill>
                  <a:srgbClr val="FFFF00"/>
                </a:solidFill>
                <a:latin typeface="Tahoma" panose="020B0604030504040204" pitchFamily="34" charset="0"/>
                <a:ea typeface="Tahoma" panose="020B0604030504040204" pitchFamily="34" charset="0"/>
                <a:cs typeface="Tahoma" panose="020B0604030504040204" pitchFamily="34" charset="0"/>
              </a:rPr>
              <a:t>Jesus heard they had driven him away, and when he found him he said to him, ‘Do you believe in the Son of Man?’ </a:t>
            </a:r>
          </a:p>
        </p:txBody>
      </p:sp>
      <p:pic>
        <p:nvPicPr>
          <p:cNvPr id="12290"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0562" r="18649"/>
          <a:stretch/>
        </p:blipFill>
        <p:spPr bwMode="auto">
          <a:xfrm>
            <a:off x="4572000" y="0"/>
            <a:ext cx="4648201" cy="36917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6620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029200"/>
            <a:ext cx="8920002" cy="1138773"/>
          </a:xfrm>
          <a:prstGeom prst="rect">
            <a:avLst/>
          </a:prstGeom>
        </p:spPr>
        <p:txBody>
          <a:bodyPr wrap="square">
            <a:spAutoFit/>
          </a:bodyPr>
          <a:lstStyle/>
          <a:p>
            <a:pPr algn="ctr"/>
            <a:r>
              <a:rPr lang="vi-VN" sz="3400" b="1" dirty="0">
                <a:solidFill>
                  <a:schemeClr val="bg1"/>
                </a:solidFill>
                <a:latin typeface="Tahoma" panose="020B0604030504040204" pitchFamily="34" charset="0"/>
                <a:ea typeface="Tahoma" panose="020B0604030504040204" pitchFamily="34" charset="0"/>
                <a:cs typeface="Tahoma" panose="020B0604030504040204" pitchFamily="34" charset="0"/>
              </a:rPr>
              <a:t>Anh đáp: "Thưa Ngài, </a:t>
            </a:r>
            <a:endParaRPr lang="en-US" sz="3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400" b="1" dirty="0">
                <a:solidFill>
                  <a:schemeClr val="bg1"/>
                </a:solidFill>
                <a:latin typeface="Tahoma" panose="020B0604030504040204" pitchFamily="34" charset="0"/>
                <a:ea typeface="Tahoma" panose="020B0604030504040204" pitchFamily="34" charset="0"/>
                <a:cs typeface="Tahoma" panose="020B0604030504040204" pitchFamily="34" charset="0"/>
              </a:rPr>
              <a:t>Đấng ấy là ai để tôi tin?"</a:t>
            </a:r>
            <a:endParaRPr lang="en-AU" sz="3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5" name="Rectangle 4"/>
          <p:cNvSpPr/>
          <p:nvPr/>
        </p:nvSpPr>
        <p:spPr>
          <a:xfrm>
            <a:off x="0" y="304800"/>
            <a:ext cx="4038600" cy="2708434"/>
          </a:xfrm>
          <a:prstGeom prst="rect">
            <a:avLst/>
          </a:prstGeom>
        </p:spPr>
        <p:txBody>
          <a:bodyPr wrap="square">
            <a:spAutoFit/>
          </a:bodyPr>
          <a:lstStyle/>
          <a:p>
            <a:pPr algn="ctr"/>
            <a:r>
              <a:rPr lang="en-AU" sz="3400" b="1" dirty="0">
                <a:solidFill>
                  <a:srgbClr val="FFFF00"/>
                </a:solidFill>
                <a:latin typeface="Tahoma" panose="020B0604030504040204" pitchFamily="34" charset="0"/>
                <a:ea typeface="Tahoma" panose="020B0604030504040204" pitchFamily="34" charset="0"/>
                <a:cs typeface="Tahoma" panose="020B0604030504040204" pitchFamily="34" charset="0"/>
              </a:rPr>
              <a:t>‘Sir,’ the man replied </a:t>
            </a:r>
          </a:p>
          <a:p>
            <a:pPr algn="ctr"/>
            <a:r>
              <a:rPr lang="en-AU" sz="3400" b="1" dirty="0">
                <a:solidFill>
                  <a:srgbClr val="FFFF00"/>
                </a:solidFill>
                <a:latin typeface="Tahoma" panose="020B0604030504040204" pitchFamily="34" charset="0"/>
                <a:ea typeface="Tahoma" panose="020B0604030504040204" pitchFamily="34" charset="0"/>
                <a:cs typeface="Tahoma" panose="020B0604030504040204" pitchFamily="34" charset="0"/>
              </a:rPr>
              <a:t>‘tell me who he is so that I may believe in him.’</a:t>
            </a:r>
          </a:p>
        </p:txBody>
      </p:sp>
      <p:pic>
        <p:nvPicPr>
          <p:cNvPr id="13314"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20059" r="22841"/>
          <a:stretch/>
        </p:blipFill>
        <p:spPr bwMode="auto">
          <a:xfrm>
            <a:off x="4191000" y="0"/>
            <a:ext cx="4953000"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85745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96086" y="274799"/>
            <a:ext cx="4248794" cy="2708434"/>
          </a:xfrm>
          <a:prstGeom prst="rect">
            <a:avLst/>
          </a:prstGeom>
        </p:spPr>
        <p:txBody>
          <a:bodyPr wrap="square">
            <a:spAutoFit/>
          </a:bodyPr>
          <a:lstStyle/>
          <a:p>
            <a:pPr algn="ctr"/>
            <a:r>
              <a:rPr lang="vi-VN" sz="3400" b="1" dirty="0">
                <a:solidFill>
                  <a:schemeClr val="bg1"/>
                </a:solidFill>
                <a:latin typeface="Tahoma" panose="020B0604030504040204" pitchFamily="34" charset="0"/>
                <a:ea typeface="Tahoma" panose="020B0604030504040204" pitchFamily="34" charset="0"/>
                <a:cs typeface="Tahoma" panose="020B0604030504040204" pitchFamily="34" charset="0"/>
              </a:rPr>
              <a:t>Đức Giê-su </a:t>
            </a:r>
            <a:endParaRPr lang="en-US" sz="3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400" b="1" dirty="0">
                <a:solidFill>
                  <a:schemeClr val="bg1"/>
                </a:solidFill>
                <a:latin typeface="Tahoma" panose="020B0604030504040204" pitchFamily="34" charset="0"/>
                <a:ea typeface="Tahoma" panose="020B0604030504040204" pitchFamily="34" charset="0"/>
                <a:cs typeface="Tahoma" panose="020B0604030504040204" pitchFamily="34" charset="0"/>
              </a:rPr>
              <a:t>trả lời: "Anh đã thấy Người. </a:t>
            </a:r>
            <a:endParaRPr lang="en-US" sz="3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400" b="1" dirty="0">
                <a:solidFill>
                  <a:schemeClr val="bg1"/>
                </a:solidFill>
                <a:latin typeface="Tahoma" panose="020B0604030504040204" pitchFamily="34" charset="0"/>
                <a:ea typeface="Tahoma" panose="020B0604030504040204" pitchFamily="34" charset="0"/>
                <a:cs typeface="Tahoma" panose="020B0604030504040204" pitchFamily="34" charset="0"/>
              </a:rPr>
              <a:t>Chính Người đang nói với anh đây."</a:t>
            </a:r>
            <a:endParaRPr lang="en-AU" sz="3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109852" y="4921208"/>
            <a:ext cx="8805548" cy="1138773"/>
          </a:xfrm>
          <a:prstGeom prst="rect">
            <a:avLst/>
          </a:prstGeom>
        </p:spPr>
        <p:txBody>
          <a:bodyPr wrap="square">
            <a:spAutoFit/>
          </a:bodyPr>
          <a:lstStyle/>
          <a:p>
            <a:pPr algn="ctr"/>
            <a:r>
              <a:rPr lang="en-AU" sz="3400" b="1" dirty="0">
                <a:solidFill>
                  <a:srgbClr val="FFFF00"/>
                </a:solidFill>
                <a:latin typeface="Tahoma" panose="020B0604030504040204" pitchFamily="34" charset="0"/>
                <a:ea typeface="Tahoma" panose="020B0604030504040204" pitchFamily="34" charset="0"/>
                <a:cs typeface="Tahoma" panose="020B0604030504040204" pitchFamily="34" charset="0"/>
              </a:rPr>
              <a:t>Jesus said, ‘You are looking at him; </a:t>
            </a:r>
          </a:p>
          <a:p>
            <a:pPr algn="ctr"/>
            <a:r>
              <a:rPr lang="en-AU" sz="3400" b="1" dirty="0">
                <a:solidFill>
                  <a:srgbClr val="FFFF00"/>
                </a:solidFill>
                <a:latin typeface="Tahoma" panose="020B0604030504040204" pitchFamily="34" charset="0"/>
                <a:ea typeface="Tahoma" panose="020B0604030504040204" pitchFamily="34" charset="0"/>
                <a:cs typeface="Tahoma" panose="020B0604030504040204" pitchFamily="34" charset="0"/>
              </a:rPr>
              <a:t>he is speaking to you.’ </a:t>
            </a:r>
          </a:p>
        </p:txBody>
      </p:sp>
      <p:pic>
        <p:nvPicPr>
          <p:cNvPr id="14338"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8969" t="-2556" r="21513" b="2556"/>
          <a:stretch/>
        </p:blipFill>
        <p:spPr bwMode="auto">
          <a:xfrm>
            <a:off x="0" y="-102454"/>
            <a:ext cx="4796086" cy="4530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11621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495800" y="270530"/>
            <a:ext cx="4417031" cy="2708434"/>
          </a:xfrm>
          <a:prstGeom prst="rect">
            <a:avLst/>
          </a:prstGeom>
        </p:spPr>
        <p:txBody>
          <a:bodyPr wrap="square">
            <a:spAutoFit/>
          </a:bodyPr>
          <a:lstStyle/>
          <a:p>
            <a:pPr algn="ctr"/>
            <a:r>
              <a:rPr lang="vi-VN" sz="3400" b="1" dirty="0">
                <a:solidFill>
                  <a:schemeClr val="bg1"/>
                </a:solidFill>
                <a:latin typeface="Tahoma" panose="020B0604030504040204" pitchFamily="34" charset="0"/>
                <a:ea typeface="Tahoma" panose="020B0604030504040204" pitchFamily="34" charset="0"/>
                <a:cs typeface="Tahoma" panose="020B0604030504040204" pitchFamily="34" charset="0"/>
              </a:rPr>
              <a:t>Anh nói: </a:t>
            </a:r>
            <a:endParaRPr lang="en-US" sz="3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400" b="1" dirty="0">
                <a:solidFill>
                  <a:schemeClr val="bg1"/>
                </a:solidFill>
                <a:latin typeface="Tahoma" panose="020B0604030504040204" pitchFamily="34" charset="0"/>
                <a:ea typeface="Tahoma" panose="020B0604030504040204" pitchFamily="34" charset="0"/>
                <a:cs typeface="Tahoma" panose="020B0604030504040204" pitchFamily="34" charset="0"/>
              </a:rPr>
              <a:t>"Thưa Ngài,</a:t>
            </a:r>
            <a:r>
              <a:rPr lang="en-US" sz="3400" b="1" dirty="0">
                <a:solidFill>
                  <a:schemeClr val="bg1"/>
                </a:solidFill>
                <a:latin typeface="Tahoma" panose="020B0604030504040204" pitchFamily="34" charset="0"/>
                <a:ea typeface="Tahoma" panose="020B0604030504040204" pitchFamily="34" charset="0"/>
                <a:cs typeface="Tahoma" panose="020B0604030504040204" pitchFamily="34" charset="0"/>
              </a:rPr>
              <a:t> </a:t>
            </a:r>
          </a:p>
          <a:p>
            <a:pPr algn="ctr"/>
            <a:r>
              <a:rPr lang="vi-VN" sz="3400" b="1" dirty="0">
                <a:solidFill>
                  <a:schemeClr val="bg1"/>
                </a:solidFill>
                <a:latin typeface="Tahoma" panose="020B0604030504040204" pitchFamily="34" charset="0"/>
                <a:ea typeface="Tahoma" panose="020B0604030504040204" pitchFamily="34" charset="0"/>
                <a:cs typeface="Tahoma" panose="020B0604030504040204" pitchFamily="34" charset="0"/>
              </a:rPr>
              <a:t>tôi tin." Rồi anh sấp mình xuống trước mặt Người.</a:t>
            </a:r>
            <a:endParaRPr lang="en-AU" sz="3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103313" y="3301063"/>
            <a:ext cx="3097087" cy="2708434"/>
          </a:xfrm>
          <a:prstGeom prst="rect">
            <a:avLst/>
          </a:prstGeom>
        </p:spPr>
        <p:txBody>
          <a:bodyPr wrap="square">
            <a:spAutoFit/>
          </a:bodyPr>
          <a:lstStyle/>
          <a:p>
            <a:pPr algn="ctr"/>
            <a:r>
              <a:rPr lang="en-AU" sz="3400" b="1" dirty="0">
                <a:solidFill>
                  <a:srgbClr val="FFFF00"/>
                </a:solidFill>
                <a:latin typeface="Tahoma" panose="020B0604030504040204" pitchFamily="34" charset="0"/>
                <a:ea typeface="Tahoma" panose="020B0604030504040204" pitchFamily="34" charset="0"/>
                <a:cs typeface="Tahoma" panose="020B0604030504040204" pitchFamily="34" charset="0"/>
              </a:rPr>
              <a:t>The man said, ‘Lord, I believe’, and worshipped him. </a:t>
            </a:r>
          </a:p>
        </p:txBody>
      </p:sp>
      <p:pic>
        <p:nvPicPr>
          <p:cNvPr id="15362"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r="24851"/>
          <a:stretch/>
        </p:blipFill>
        <p:spPr bwMode="auto">
          <a:xfrm>
            <a:off x="1" y="0"/>
            <a:ext cx="4343400" cy="32494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200400" y="3556937"/>
            <a:ext cx="5930348" cy="33341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42325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733800" y="3429000"/>
            <a:ext cx="5360268" cy="3231654"/>
          </a:xfrm>
          <a:prstGeom prst="rect">
            <a:avLst/>
          </a:prstGeom>
        </p:spPr>
        <p:txBody>
          <a:bodyPr wrap="square">
            <a:spAutoFit/>
          </a:bodyPr>
          <a:lstStyle/>
          <a:p>
            <a:pPr algn="ctr"/>
            <a:r>
              <a:rPr lang="vi-VN" sz="3400" b="1" dirty="0">
                <a:solidFill>
                  <a:schemeClr val="bg1"/>
                </a:solidFill>
                <a:latin typeface="Tahoma" panose="020B0604030504040204" pitchFamily="34" charset="0"/>
                <a:ea typeface="Tahoma" panose="020B0604030504040204" pitchFamily="34" charset="0"/>
                <a:cs typeface="Tahoma" panose="020B0604030504040204" pitchFamily="34" charset="0"/>
              </a:rPr>
              <a:t>Đức Giê-su nói: </a:t>
            </a:r>
            <a:endParaRPr lang="en-US" sz="3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400" b="1" dirty="0">
                <a:solidFill>
                  <a:schemeClr val="bg1"/>
                </a:solidFill>
                <a:latin typeface="Tahoma" panose="020B0604030504040204" pitchFamily="34" charset="0"/>
                <a:ea typeface="Tahoma" panose="020B0604030504040204" pitchFamily="34" charset="0"/>
                <a:cs typeface="Tahoma" panose="020B0604030504040204" pitchFamily="34" charset="0"/>
              </a:rPr>
              <a:t>"Tôi đến thế gian này chính là để xét xử: cho người không xem thấy được thấy, và kẻ xem thấy lại nên đui mù!"</a:t>
            </a:r>
            <a:endParaRPr lang="en-AU" sz="3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147961" y="28670"/>
            <a:ext cx="5307741" cy="3754874"/>
          </a:xfrm>
          <a:prstGeom prst="rect">
            <a:avLst/>
          </a:prstGeom>
        </p:spPr>
        <p:txBody>
          <a:bodyPr wrap="square">
            <a:spAutoFit/>
          </a:bodyPr>
          <a:lstStyle/>
          <a:p>
            <a:pPr algn="ctr"/>
            <a:r>
              <a:rPr lang="en-AU" sz="3400" b="1" dirty="0">
                <a:solidFill>
                  <a:srgbClr val="FFFF00"/>
                </a:solidFill>
                <a:latin typeface="Tahoma" panose="020B0604030504040204" pitchFamily="34" charset="0"/>
                <a:ea typeface="Tahoma" panose="020B0604030504040204" pitchFamily="34" charset="0"/>
                <a:cs typeface="Tahoma" panose="020B0604030504040204" pitchFamily="34" charset="0"/>
              </a:rPr>
              <a:t>Jesus said: ‘It is for judgement  that I have come into this world,  so that those without sight may see and those with sight turn blind.’ </a:t>
            </a:r>
          </a:p>
        </p:txBody>
      </p:sp>
      <p:pic>
        <p:nvPicPr>
          <p:cNvPr id="16388" name="Picture 4"/>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r="29867"/>
          <a:stretch/>
        </p:blipFill>
        <p:spPr bwMode="auto">
          <a:xfrm>
            <a:off x="1" y="3817268"/>
            <a:ext cx="3733799" cy="29932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16348" r="19840"/>
          <a:stretch/>
        </p:blipFill>
        <p:spPr bwMode="auto">
          <a:xfrm>
            <a:off x="5460141" y="0"/>
            <a:ext cx="3646869" cy="32131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55154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5472" y="5160515"/>
            <a:ext cx="9000083" cy="1569660"/>
          </a:xfrm>
          <a:prstGeom prst="rect">
            <a:avLst/>
          </a:prstGeom>
        </p:spPr>
        <p:txBody>
          <a:bodyPr wrap="square">
            <a:spAutoFit/>
          </a:bodyPr>
          <a:lstStyle/>
          <a:p>
            <a:pPr algn="ctr"/>
            <a:r>
              <a:rPr lang="vi-VN" dirty="0"/>
              <a:t> </a:t>
            </a: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Những người Pha-ri-sêu đang ở đó với Đức Giê-su nghe vậy, liền lên tiếng: "Thế ra </a:t>
            </a:r>
            <a:endPar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cả chúng tôi cũng đui mù hay sao?"</a:t>
            </a:r>
            <a:endParaRPr lang="en-AU"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381000" y="47498"/>
            <a:ext cx="8686800" cy="1661993"/>
          </a:xfrm>
          <a:prstGeom prst="rect">
            <a:avLst/>
          </a:prstGeom>
        </p:spPr>
        <p:txBody>
          <a:bodyPr wrap="square">
            <a:spAutoFit/>
          </a:bodyPr>
          <a:lstStyle/>
          <a:p>
            <a:pPr algn="ctr"/>
            <a:r>
              <a:rPr lang="en-AU" sz="3400" b="1" dirty="0">
                <a:solidFill>
                  <a:srgbClr val="FFFF00"/>
                </a:solidFill>
                <a:latin typeface="Tahoma" panose="020B0604030504040204" pitchFamily="34" charset="0"/>
                <a:ea typeface="Tahoma" panose="020B0604030504040204" pitchFamily="34" charset="0"/>
                <a:cs typeface="Tahoma" panose="020B0604030504040204" pitchFamily="34" charset="0"/>
              </a:rPr>
              <a:t>Hearing this, some Pharisees </a:t>
            </a:r>
          </a:p>
          <a:p>
            <a:pPr algn="ctr"/>
            <a:r>
              <a:rPr lang="en-AU" sz="3400" b="1" dirty="0">
                <a:solidFill>
                  <a:srgbClr val="FFFF00"/>
                </a:solidFill>
                <a:latin typeface="Tahoma" panose="020B0604030504040204" pitchFamily="34" charset="0"/>
                <a:ea typeface="Tahoma" panose="020B0604030504040204" pitchFamily="34" charset="0"/>
                <a:cs typeface="Tahoma" panose="020B0604030504040204" pitchFamily="34" charset="0"/>
              </a:rPr>
              <a:t>who were present said to him, </a:t>
            </a:r>
          </a:p>
          <a:p>
            <a:pPr algn="ctr"/>
            <a:r>
              <a:rPr lang="en-AU" sz="3400" b="1" dirty="0">
                <a:solidFill>
                  <a:srgbClr val="FFFF00"/>
                </a:solidFill>
                <a:latin typeface="Tahoma" panose="020B0604030504040204" pitchFamily="34" charset="0"/>
                <a:ea typeface="Tahoma" panose="020B0604030504040204" pitchFamily="34" charset="0"/>
                <a:cs typeface="Tahoma" panose="020B0604030504040204" pitchFamily="34" charset="0"/>
              </a:rPr>
              <a:t>‘We are not blind, surely?’ </a:t>
            </a:r>
          </a:p>
        </p:txBody>
      </p:sp>
      <p:pic>
        <p:nvPicPr>
          <p:cNvPr id="17410"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676400" y="1904555"/>
            <a:ext cx="5791200" cy="3255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43848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424625" y="3429000"/>
            <a:ext cx="6627436" cy="3231654"/>
          </a:xfrm>
          <a:prstGeom prst="rect">
            <a:avLst/>
          </a:prstGeom>
        </p:spPr>
        <p:txBody>
          <a:bodyPr wrap="square">
            <a:spAutoFit/>
          </a:bodyPr>
          <a:lstStyle/>
          <a:p>
            <a:pPr algn="ctr"/>
            <a:r>
              <a:rPr lang="vi-VN" sz="3400" b="1" dirty="0">
                <a:solidFill>
                  <a:schemeClr val="bg1"/>
                </a:solidFill>
                <a:latin typeface="Tahoma" panose="020B0604030504040204" pitchFamily="34" charset="0"/>
                <a:ea typeface="Tahoma" panose="020B0604030504040204" pitchFamily="34" charset="0"/>
                <a:cs typeface="Tahoma" panose="020B0604030504040204" pitchFamily="34" charset="0"/>
              </a:rPr>
              <a:t>Đức Giê-su bảo họ: </a:t>
            </a:r>
            <a:endParaRPr lang="en-US" sz="3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400" b="1" dirty="0">
                <a:solidFill>
                  <a:schemeClr val="bg1"/>
                </a:solidFill>
                <a:latin typeface="Tahoma" panose="020B0604030504040204" pitchFamily="34" charset="0"/>
                <a:ea typeface="Tahoma" panose="020B0604030504040204" pitchFamily="34" charset="0"/>
                <a:cs typeface="Tahoma" panose="020B0604030504040204" pitchFamily="34" charset="0"/>
              </a:rPr>
              <a:t>"Nếu các ông đui mù, </a:t>
            </a:r>
            <a:endParaRPr lang="en-US" sz="3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400" b="1" dirty="0">
                <a:solidFill>
                  <a:schemeClr val="bg1"/>
                </a:solidFill>
                <a:latin typeface="Tahoma" panose="020B0604030504040204" pitchFamily="34" charset="0"/>
                <a:ea typeface="Tahoma" panose="020B0604030504040204" pitchFamily="34" charset="0"/>
                <a:cs typeface="Tahoma" panose="020B0604030504040204" pitchFamily="34" charset="0"/>
              </a:rPr>
              <a:t>thì các ông đã chẳng có tội. Nhưng giờ đây các ông nói rằng: ' Chúng tôi thấy’, </a:t>
            </a:r>
            <a:endParaRPr lang="en-US" sz="3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400" b="1" dirty="0">
                <a:solidFill>
                  <a:schemeClr val="bg1"/>
                </a:solidFill>
                <a:latin typeface="Tahoma" panose="020B0604030504040204" pitchFamily="34" charset="0"/>
                <a:ea typeface="Tahoma" panose="020B0604030504040204" pitchFamily="34" charset="0"/>
                <a:cs typeface="Tahoma" panose="020B0604030504040204" pitchFamily="34" charset="0"/>
              </a:rPr>
              <a:t>nên tội các ông vẫn còn!</a:t>
            </a:r>
            <a:endParaRPr lang="en-AU" sz="3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75038" y="117000"/>
            <a:ext cx="2896762" cy="6370975"/>
          </a:xfrm>
          <a:prstGeom prst="rect">
            <a:avLst/>
          </a:prstGeom>
        </p:spPr>
        <p:txBody>
          <a:bodyPr wrap="square">
            <a:spAutoFit/>
          </a:bodyPr>
          <a:lstStyle/>
          <a:p>
            <a:pPr algn="ctr"/>
            <a:r>
              <a:rPr lang="en-AU" sz="3400" b="1" dirty="0">
                <a:solidFill>
                  <a:srgbClr val="FFFF00"/>
                </a:solidFill>
                <a:latin typeface="Tahoma" panose="020B0604030504040204" pitchFamily="34" charset="0"/>
                <a:ea typeface="Tahoma" panose="020B0604030504040204" pitchFamily="34" charset="0"/>
                <a:cs typeface="Tahoma" panose="020B0604030504040204" pitchFamily="34" charset="0"/>
              </a:rPr>
              <a:t>Jesus replied: ‘Blind? If you were, you would not be guilty, but since you say, “We see”, your guilt remains.’ …</a:t>
            </a:r>
          </a:p>
        </p:txBody>
      </p:sp>
      <p:pic>
        <p:nvPicPr>
          <p:cNvPr id="18435" name="Picture 3"/>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028458" y="0"/>
            <a:ext cx="6098978"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54864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JOSEPH HUNG\Pictures\new\jerusalem 1.1.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JOSEPH HUNG\Pictures\hinh sofware moi\mu.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673" y="1879987"/>
            <a:ext cx="9024938" cy="502201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21264" y="-29407"/>
            <a:ext cx="8151440" cy="1769715"/>
          </a:xfrm>
          <a:prstGeom prst="rect">
            <a:avLst/>
          </a:prstGeom>
        </p:spPr>
        <p:txBody>
          <a:bodyPr wrap="square">
            <a:spAutoFit/>
          </a:bodyPr>
          <a:lstStyle/>
          <a:p>
            <a:pPr algn="ctr"/>
            <a:r>
              <a:rPr lang="en-AU" sz="3200" b="1" dirty="0">
                <a:solidFill>
                  <a:srgbClr val="FFFF00"/>
                </a:solidFill>
                <a:latin typeface="Times New Roman" panose="02020603050405020304" pitchFamily="18" charset="0"/>
                <a:cs typeface="Times New Roman" panose="02020603050405020304" pitchFamily="18" charset="0"/>
              </a:rPr>
              <a:t>4th Sunday of Lent - Year A</a:t>
            </a:r>
          </a:p>
          <a:p>
            <a:pPr algn="ctr"/>
            <a:r>
              <a:rPr lang="en-AU" sz="3200" b="1" dirty="0" err="1">
                <a:solidFill>
                  <a:srgbClr val="FFFF00"/>
                </a:solidFill>
                <a:latin typeface="Times New Roman" panose="02020603050405020304" pitchFamily="18" charset="0"/>
                <a:cs typeface="Times New Roman" panose="02020603050405020304" pitchFamily="18" charset="0"/>
              </a:rPr>
              <a:t>Chúa</a:t>
            </a:r>
            <a:r>
              <a:rPr lang="en-AU" sz="3200" b="1" dirty="0">
                <a:solidFill>
                  <a:srgbClr val="FFFF00"/>
                </a:solidFill>
                <a:latin typeface="Times New Roman" panose="02020603050405020304" pitchFamily="18" charset="0"/>
                <a:cs typeface="Times New Roman" panose="02020603050405020304" pitchFamily="18" charset="0"/>
              </a:rPr>
              <a:t> </a:t>
            </a:r>
            <a:r>
              <a:rPr lang="en-AU" sz="3200" b="1" dirty="0" err="1">
                <a:solidFill>
                  <a:srgbClr val="FFFF00"/>
                </a:solidFill>
                <a:latin typeface="Times New Roman" panose="02020603050405020304" pitchFamily="18" charset="0"/>
                <a:cs typeface="Times New Roman" panose="02020603050405020304" pitchFamily="18" charset="0"/>
              </a:rPr>
              <a:t>Nhật</a:t>
            </a:r>
            <a:r>
              <a:rPr lang="en-AU" sz="3200" b="1" dirty="0">
                <a:solidFill>
                  <a:srgbClr val="FFFF00"/>
                </a:solidFill>
                <a:latin typeface="Times New Roman" panose="02020603050405020304" pitchFamily="18" charset="0"/>
                <a:cs typeface="Times New Roman" panose="02020603050405020304" pitchFamily="18" charset="0"/>
              </a:rPr>
              <a:t> 4 </a:t>
            </a:r>
            <a:r>
              <a:rPr lang="en-AU" sz="3200" b="1" dirty="0" err="1">
                <a:solidFill>
                  <a:srgbClr val="FFFF00"/>
                </a:solidFill>
                <a:latin typeface="Times New Roman" panose="02020603050405020304" pitchFamily="18" charset="0"/>
                <a:cs typeface="Times New Roman" panose="02020603050405020304" pitchFamily="18" charset="0"/>
              </a:rPr>
              <a:t>Mùa</a:t>
            </a:r>
            <a:r>
              <a:rPr lang="en-AU" sz="3200" b="1" dirty="0">
                <a:solidFill>
                  <a:srgbClr val="FFFF00"/>
                </a:solidFill>
                <a:latin typeface="Times New Roman" panose="02020603050405020304" pitchFamily="18" charset="0"/>
                <a:cs typeface="Times New Roman" panose="02020603050405020304" pitchFamily="18" charset="0"/>
              </a:rPr>
              <a:t> </a:t>
            </a:r>
            <a:r>
              <a:rPr lang="en-AU" sz="3200" b="1" dirty="0" err="1">
                <a:solidFill>
                  <a:srgbClr val="FFFF00"/>
                </a:solidFill>
                <a:latin typeface="Times New Roman" panose="02020603050405020304" pitchFamily="18" charset="0"/>
                <a:cs typeface="Times New Roman" panose="02020603050405020304" pitchFamily="18" charset="0"/>
              </a:rPr>
              <a:t>Chay</a:t>
            </a:r>
            <a:r>
              <a:rPr lang="en-AU" sz="3200" b="1" dirty="0">
                <a:solidFill>
                  <a:srgbClr val="FFFF00"/>
                </a:solidFill>
                <a:latin typeface="Times New Roman" panose="02020603050405020304" pitchFamily="18" charset="0"/>
                <a:cs typeface="Times New Roman" panose="02020603050405020304" pitchFamily="18" charset="0"/>
              </a:rPr>
              <a:t> </a:t>
            </a:r>
            <a:r>
              <a:rPr lang="en-AU" sz="3200" b="1" dirty="0" err="1">
                <a:solidFill>
                  <a:srgbClr val="FFFF00"/>
                </a:solidFill>
                <a:latin typeface="Times New Roman" panose="02020603050405020304" pitchFamily="18" charset="0"/>
                <a:cs typeface="Times New Roman" panose="02020603050405020304" pitchFamily="18" charset="0"/>
              </a:rPr>
              <a:t>Năm</a:t>
            </a:r>
            <a:r>
              <a:rPr lang="en-AU" sz="3200" b="1" dirty="0">
                <a:solidFill>
                  <a:srgbClr val="FFFF00"/>
                </a:solidFill>
                <a:latin typeface="Times New Roman" panose="02020603050405020304" pitchFamily="18" charset="0"/>
                <a:cs typeface="Times New Roman" panose="02020603050405020304" pitchFamily="18" charset="0"/>
              </a:rPr>
              <a:t> A</a:t>
            </a:r>
          </a:p>
          <a:p>
            <a:pPr algn="ctr"/>
            <a:endParaRPr lang="en-AU" sz="4500" b="1" dirty="0">
              <a:solidFill>
                <a:srgbClr val="FFFF00"/>
              </a:solidFill>
              <a:latin typeface="Times New Roman" panose="02020603050405020304" pitchFamily="18" charset="0"/>
              <a:cs typeface="Times New Roman" panose="02020603050405020304" pitchFamily="18" charset="0"/>
            </a:endParaRPr>
          </a:p>
        </p:txBody>
      </p:sp>
      <p:pic>
        <p:nvPicPr>
          <p:cNvPr id="6" name="Picture 2"/>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402918" y="1142999"/>
            <a:ext cx="1165225" cy="172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7213425" y="2483891"/>
            <a:ext cx="1552183" cy="769441"/>
          </a:xfrm>
          <a:prstGeom prst="rect">
            <a:avLst/>
          </a:prstGeom>
        </p:spPr>
        <p:txBody>
          <a:bodyPr wrap="square">
            <a:spAutoFit/>
          </a:bodyPr>
          <a:lstStyle/>
          <a:p>
            <a:r>
              <a:rPr lang="en-AU" sz="4400" dirty="0">
                <a:solidFill>
                  <a:schemeClr val="bg1"/>
                </a:solidFill>
                <a:latin typeface="Segoe Print" pitchFamily="2" charset="0"/>
                <a:ea typeface="Tahoma" pitchFamily="34" charset="0"/>
                <a:cs typeface="Tahoma" pitchFamily="34" charset="0"/>
              </a:rPr>
              <a:t>Lent</a:t>
            </a:r>
            <a:endParaRPr lang="en-AU" dirty="0">
              <a:solidFill>
                <a:schemeClr val="bg1"/>
              </a:solidFill>
              <a:latin typeface="Segoe Print" pitchFamily="2" charset="0"/>
            </a:endParaRPr>
          </a:p>
        </p:txBody>
      </p:sp>
      <p:sp>
        <p:nvSpPr>
          <p:cNvPr id="8" name="Rectangle 7"/>
          <p:cNvSpPr/>
          <p:nvPr/>
        </p:nvSpPr>
        <p:spPr>
          <a:xfrm>
            <a:off x="7460147" y="2971800"/>
            <a:ext cx="1107996" cy="1200329"/>
          </a:xfrm>
          <a:prstGeom prst="rect">
            <a:avLst/>
          </a:prstGeom>
        </p:spPr>
        <p:txBody>
          <a:bodyPr wrap="none">
            <a:spAutoFit/>
          </a:bodyPr>
          <a:lstStyle/>
          <a:p>
            <a:r>
              <a:rPr lang="en-AU" sz="3600" b="1" dirty="0">
                <a:solidFill>
                  <a:schemeClr val="bg1"/>
                </a:solidFill>
                <a:latin typeface="Times New Roman" pitchFamily="18" charset="0"/>
                <a:ea typeface="Tahoma" panose="020B0604030504040204" pitchFamily="34" charset="0"/>
                <a:cs typeface="Times New Roman" pitchFamily="18" charset="0"/>
              </a:rPr>
              <a:t>2020</a:t>
            </a:r>
          </a:p>
          <a:p>
            <a:endParaRPr lang="en-AU" sz="3600" b="1" dirty="0">
              <a:solidFill>
                <a:srgbClr val="FFFF00"/>
              </a:solidFill>
              <a:latin typeface="Times New Roman" pitchFamily="18" charset="0"/>
              <a:ea typeface="Tahoma" panose="020B0604030504040204" pitchFamily="34" charset="0"/>
              <a:cs typeface="Times New Roman" pitchFamily="18" charset="0"/>
            </a:endParaRPr>
          </a:p>
        </p:txBody>
      </p:sp>
      <p:sp>
        <p:nvSpPr>
          <p:cNvPr id="3" name="Rectangle 2"/>
          <p:cNvSpPr/>
          <p:nvPr/>
        </p:nvSpPr>
        <p:spPr>
          <a:xfrm>
            <a:off x="6611786" y="6096000"/>
            <a:ext cx="2040943" cy="677108"/>
          </a:xfrm>
          <a:prstGeom prst="rect">
            <a:avLst/>
          </a:prstGeom>
        </p:spPr>
        <p:txBody>
          <a:bodyPr wrap="none">
            <a:spAutoFit/>
          </a:bodyPr>
          <a:lstStyle/>
          <a:p>
            <a:r>
              <a:rPr lang="en-US" sz="3800" dirty="0"/>
              <a:t>22/03/20</a:t>
            </a:r>
            <a:endParaRPr lang="en-AU" sz="3800" dirty="0"/>
          </a:p>
        </p:txBody>
      </p:sp>
    </p:spTree>
    <p:extLst>
      <p:ext uri="{BB962C8B-B14F-4D97-AF65-F5344CB8AC3E}">
        <p14:creationId xmlns:p14="http://schemas.microsoft.com/office/powerpoint/2010/main" val="26518971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JOSEPH HUNG\Pictures\new\jerusalem 1. 2 3.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JOSEPH HUNG\Pictures\hinh sofware moi\mu 5.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7566" y="3124200"/>
            <a:ext cx="6794679" cy="380581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257800" y="-35417"/>
            <a:ext cx="3886200" cy="1077218"/>
          </a:xfrm>
          <a:prstGeom prst="rect">
            <a:avLst/>
          </a:prstGeom>
        </p:spPr>
        <p:txBody>
          <a:bodyPr wrap="square">
            <a:spAutoFit/>
          </a:bodyPr>
          <a:lstStyle/>
          <a:p>
            <a:pPr algn="ctr"/>
            <a:r>
              <a:rPr lang="en-AU" sz="3200" b="1" dirty="0">
                <a:solidFill>
                  <a:srgbClr val="C00000"/>
                </a:solidFill>
                <a:latin typeface="Times New Roman" panose="02020603050405020304" pitchFamily="18" charset="0"/>
                <a:cs typeface="Times New Roman" panose="02020603050405020304" pitchFamily="18" charset="0"/>
              </a:rPr>
              <a:t>4th Sunday </a:t>
            </a:r>
          </a:p>
          <a:p>
            <a:pPr algn="ctr"/>
            <a:r>
              <a:rPr lang="en-AU" sz="3200" b="1" dirty="0">
                <a:solidFill>
                  <a:srgbClr val="C00000"/>
                </a:solidFill>
                <a:latin typeface="Times New Roman" panose="02020603050405020304" pitchFamily="18" charset="0"/>
                <a:cs typeface="Times New Roman" panose="02020603050405020304" pitchFamily="18" charset="0"/>
              </a:rPr>
              <a:t>of Lent - Year A</a:t>
            </a:r>
          </a:p>
        </p:txBody>
      </p:sp>
      <p:pic>
        <p:nvPicPr>
          <p:cNvPr id="6" name="Picture 2"/>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697842" y="2056833"/>
            <a:ext cx="1165225" cy="172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509881" y="2739479"/>
            <a:ext cx="1552183" cy="769441"/>
          </a:xfrm>
          <a:prstGeom prst="rect">
            <a:avLst/>
          </a:prstGeom>
        </p:spPr>
        <p:txBody>
          <a:bodyPr wrap="square">
            <a:spAutoFit/>
          </a:bodyPr>
          <a:lstStyle/>
          <a:p>
            <a:r>
              <a:rPr lang="en-AU" sz="4400" dirty="0">
                <a:solidFill>
                  <a:schemeClr val="bg1"/>
                </a:solidFill>
                <a:latin typeface="Segoe Print" pitchFamily="2" charset="0"/>
                <a:ea typeface="Tahoma" pitchFamily="34" charset="0"/>
                <a:cs typeface="Tahoma" pitchFamily="34" charset="0"/>
              </a:rPr>
              <a:t>Lent</a:t>
            </a:r>
            <a:endParaRPr lang="en-AU" dirty="0">
              <a:solidFill>
                <a:schemeClr val="bg1"/>
              </a:solidFill>
              <a:latin typeface="Segoe Print" pitchFamily="2" charset="0"/>
            </a:endParaRPr>
          </a:p>
        </p:txBody>
      </p:sp>
      <p:sp>
        <p:nvSpPr>
          <p:cNvPr id="8" name="Rectangle 7"/>
          <p:cNvSpPr/>
          <p:nvPr/>
        </p:nvSpPr>
        <p:spPr>
          <a:xfrm>
            <a:off x="743679" y="3182281"/>
            <a:ext cx="1107996" cy="1200329"/>
          </a:xfrm>
          <a:prstGeom prst="rect">
            <a:avLst/>
          </a:prstGeom>
        </p:spPr>
        <p:txBody>
          <a:bodyPr wrap="none">
            <a:spAutoFit/>
          </a:bodyPr>
          <a:lstStyle/>
          <a:p>
            <a:r>
              <a:rPr lang="en-AU" sz="3600" b="1" dirty="0">
                <a:solidFill>
                  <a:schemeClr val="bg1"/>
                </a:solidFill>
                <a:latin typeface="Times New Roman" pitchFamily="18" charset="0"/>
                <a:ea typeface="Tahoma" panose="020B0604030504040204" pitchFamily="34" charset="0"/>
                <a:cs typeface="Times New Roman" pitchFamily="18" charset="0"/>
              </a:rPr>
              <a:t>2020</a:t>
            </a:r>
          </a:p>
          <a:p>
            <a:endParaRPr lang="en-AU" sz="3600" b="1" dirty="0">
              <a:solidFill>
                <a:srgbClr val="FFFF00"/>
              </a:solidFill>
              <a:latin typeface="Times New Roman" pitchFamily="18" charset="0"/>
              <a:ea typeface="Tahoma" panose="020B0604030504040204" pitchFamily="34" charset="0"/>
              <a:cs typeface="Times New Roman" pitchFamily="18" charset="0"/>
            </a:endParaRPr>
          </a:p>
        </p:txBody>
      </p:sp>
      <p:sp>
        <p:nvSpPr>
          <p:cNvPr id="9" name="Rectangle 8"/>
          <p:cNvSpPr/>
          <p:nvPr/>
        </p:nvSpPr>
        <p:spPr>
          <a:xfrm>
            <a:off x="188584" y="6120791"/>
            <a:ext cx="2040943" cy="677108"/>
          </a:xfrm>
          <a:prstGeom prst="rect">
            <a:avLst/>
          </a:prstGeom>
        </p:spPr>
        <p:txBody>
          <a:bodyPr wrap="none">
            <a:spAutoFit/>
          </a:bodyPr>
          <a:lstStyle/>
          <a:p>
            <a:r>
              <a:rPr lang="en-US" sz="3800" dirty="0">
                <a:solidFill>
                  <a:schemeClr val="bg1"/>
                </a:solidFill>
              </a:rPr>
              <a:t>22/03/20</a:t>
            </a:r>
            <a:endParaRPr lang="en-AU" sz="3800" dirty="0">
              <a:solidFill>
                <a:schemeClr val="bg1"/>
              </a:solidFill>
            </a:endParaRPr>
          </a:p>
        </p:txBody>
      </p:sp>
      <p:sp>
        <p:nvSpPr>
          <p:cNvPr id="2" name="Rectangle 1">
            <a:extLst>
              <a:ext uri="{FF2B5EF4-FFF2-40B4-BE49-F238E27FC236}">
                <a16:creationId xmlns:a16="http://schemas.microsoft.com/office/drawing/2014/main" id="{90D76E07-E064-409D-B860-18AA0E26192B}"/>
              </a:ext>
            </a:extLst>
          </p:cNvPr>
          <p:cNvSpPr/>
          <p:nvPr/>
        </p:nvSpPr>
        <p:spPr>
          <a:xfrm>
            <a:off x="343890" y="60101"/>
            <a:ext cx="2627910" cy="1569660"/>
          </a:xfrm>
          <a:prstGeom prst="rect">
            <a:avLst/>
          </a:prstGeom>
        </p:spPr>
        <p:txBody>
          <a:bodyPr wrap="square">
            <a:spAutoFit/>
          </a:bodyPr>
          <a:lstStyle/>
          <a:p>
            <a:pPr algn="ctr"/>
            <a:r>
              <a:rPr lang="en-AU" sz="3200" b="1" dirty="0" err="1">
                <a:solidFill>
                  <a:schemeClr val="tx2"/>
                </a:solidFill>
              </a:rPr>
              <a:t>Chúa</a:t>
            </a:r>
            <a:r>
              <a:rPr lang="en-AU" sz="3200" b="1" dirty="0">
                <a:solidFill>
                  <a:schemeClr val="tx2"/>
                </a:solidFill>
              </a:rPr>
              <a:t> </a:t>
            </a:r>
            <a:r>
              <a:rPr lang="en-AU" sz="3200" b="1" dirty="0" err="1">
                <a:solidFill>
                  <a:schemeClr val="tx2"/>
                </a:solidFill>
              </a:rPr>
              <a:t>Nhật</a:t>
            </a:r>
            <a:r>
              <a:rPr lang="en-AU" sz="3200" b="1" dirty="0">
                <a:solidFill>
                  <a:schemeClr val="tx2"/>
                </a:solidFill>
              </a:rPr>
              <a:t> 4 </a:t>
            </a:r>
            <a:r>
              <a:rPr lang="en-AU" sz="3200" b="1" dirty="0" err="1">
                <a:solidFill>
                  <a:schemeClr val="tx2"/>
                </a:solidFill>
              </a:rPr>
              <a:t>Mùa</a:t>
            </a:r>
            <a:r>
              <a:rPr lang="en-AU" sz="3200" b="1" dirty="0">
                <a:solidFill>
                  <a:schemeClr val="tx2"/>
                </a:solidFill>
              </a:rPr>
              <a:t> </a:t>
            </a:r>
            <a:r>
              <a:rPr lang="en-AU" sz="3200" b="1" dirty="0" err="1">
                <a:solidFill>
                  <a:schemeClr val="tx2"/>
                </a:solidFill>
              </a:rPr>
              <a:t>Chay</a:t>
            </a:r>
            <a:r>
              <a:rPr lang="en-AU" sz="3200" b="1" dirty="0">
                <a:solidFill>
                  <a:schemeClr val="tx2"/>
                </a:solidFill>
              </a:rPr>
              <a:t> </a:t>
            </a:r>
            <a:r>
              <a:rPr lang="en-AU" sz="3200" b="1" dirty="0" err="1">
                <a:solidFill>
                  <a:schemeClr val="tx2"/>
                </a:solidFill>
              </a:rPr>
              <a:t>Năm</a:t>
            </a:r>
            <a:r>
              <a:rPr lang="en-AU" sz="3200" b="1" dirty="0">
                <a:solidFill>
                  <a:schemeClr val="tx2"/>
                </a:solidFill>
              </a:rPr>
              <a:t> A</a:t>
            </a:r>
          </a:p>
        </p:txBody>
      </p:sp>
    </p:spTree>
    <p:extLst>
      <p:ext uri="{BB962C8B-B14F-4D97-AF65-F5344CB8AC3E}">
        <p14:creationId xmlns:p14="http://schemas.microsoft.com/office/powerpoint/2010/main" val="27012772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29494" y="3327210"/>
            <a:ext cx="5295012" cy="3231654"/>
          </a:xfrm>
          <a:prstGeom prst="rect">
            <a:avLst/>
          </a:prstGeom>
        </p:spPr>
        <p:txBody>
          <a:bodyPr wrap="square">
            <a:spAutoFit/>
          </a:bodyPr>
          <a:lstStyle/>
          <a:p>
            <a:pPr algn="ctr"/>
            <a:r>
              <a:rPr lang="vi-VN" sz="3400" b="1" dirty="0">
                <a:solidFill>
                  <a:schemeClr val="bg1"/>
                </a:solidFill>
                <a:latin typeface="Tahoma" panose="020B0604030504040204" pitchFamily="34" charset="0"/>
                <a:ea typeface="Tahoma" panose="020B0604030504040204" pitchFamily="34" charset="0"/>
                <a:cs typeface="Tahoma" panose="020B0604030504040204" pitchFamily="34" charset="0"/>
              </a:rPr>
              <a:t>Các môn đệ hỏi Người: "Thưa Thầy, </a:t>
            </a:r>
            <a:endParaRPr lang="en-US" sz="3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400" b="1" dirty="0">
                <a:solidFill>
                  <a:schemeClr val="bg1"/>
                </a:solidFill>
                <a:latin typeface="Tahoma" panose="020B0604030504040204" pitchFamily="34" charset="0"/>
                <a:ea typeface="Tahoma" panose="020B0604030504040204" pitchFamily="34" charset="0"/>
                <a:cs typeface="Tahoma" panose="020B0604030504040204" pitchFamily="34" charset="0"/>
              </a:rPr>
              <a:t>ai đã phạm tội khiến người này sinh ra đã </a:t>
            </a:r>
            <a:endParaRPr lang="en-US" sz="3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400" b="1" dirty="0">
                <a:solidFill>
                  <a:schemeClr val="bg1"/>
                </a:solidFill>
                <a:latin typeface="Tahoma" panose="020B0604030504040204" pitchFamily="34" charset="0"/>
                <a:ea typeface="Tahoma" panose="020B0604030504040204" pitchFamily="34" charset="0"/>
                <a:cs typeface="Tahoma" panose="020B0604030504040204" pitchFamily="34" charset="0"/>
              </a:rPr>
              <a:t>bị mù, anh ta </a:t>
            </a:r>
            <a:endParaRPr lang="en-US" sz="3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400" b="1" dirty="0">
                <a:solidFill>
                  <a:schemeClr val="bg1"/>
                </a:solidFill>
                <a:latin typeface="Tahoma" panose="020B0604030504040204" pitchFamily="34" charset="0"/>
                <a:ea typeface="Tahoma" panose="020B0604030504040204" pitchFamily="34" charset="0"/>
                <a:cs typeface="Tahoma" panose="020B0604030504040204" pitchFamily="34" charset="0"/>
              </a:rPr>
              <a:t>hay cha mẹ anh ta?</a:t>
            </a:r>
            <a:endParaRPr lang="en-AU" sz="3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19494" y="95556"/>
            <a:ext cx="4019106" cy="3539430"/>
          </a:xfrm>
          <a:prstGeom prst="rect">
            <a:avLst/>
          </a:prstGeom>
        </p:spPr>
        <p:txBody>
          <a:bodyPr wrap="square">
            <a:spAutoFit/>
          </a:bodyPr>
          <a:lstStyle/>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His disciples asked him, ‘Rabbi,</a:t>
            </a:r>
          </a:p>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 who sinned, </a:t>
            </a:r>
          </a:p>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this man or his parents, for him </a:t>
            </a:r>
          </a:p>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to have been born blind?’</a:t>
            </a: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8967" r="22497" b="10628"/>
          <a:stretch/>
        </p:blipFill>
        <p:spPr bwMode="auto">
          <a:xfrm>
            <a:off x="19494" y="3867486"/>
            <a:ext cx="3810000" cy="2962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11191"/>
          <a:stretch/>
        </p:blipFill>
        <p:spPr bwMode="auto">
          <a:xfrm>
            <a:off x="4227257" y="0"/>
            <a:ext cx="4934987" cy="3327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17705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3612394"/>
            <a:ext cx="8991600" cy="3231654"/>
          </a:xfrm>
          <a:prstGeom prst="rect">
            <a:avLst/>
          </a:prstGeom>
        </p:spPr>
        <p:txBody>
          <a:bodyPr wrap="square">
            <a:spAutoFit/>
          </a:bodyPr>
          <a:lstStyle/>
          <a:p>
            <a:pPr algn="r"/>
            <a:r>
              <a:rPr lang="vi-VN" dirty="0"/>
              <a:t> </a:t>
            </a:r>
            <a:r>
              <a:rPr lang="vi-VN" sz="3400" b="1" dirty="0">
                <a:solidFill>
                  <a:schemeClr val="bg1"/>
                </a:solidFill>
                <a:latin typeface="Tahoma" panose="020B0604030504040204" pitchFamily="34" charset="0"/>
                <a:ea typeface="Tahoma" panose="020B0604030504040204" pitchFamily="34" charset="0"/>
                <a:cs typeface="Tahoma" panose="020B0604030504040204" pitchFamily="34" charset="0"/>
              </a:rPr>
              <a:t>Đức Giê-su trả lời: </a:t>
            </a:r>
            <a:endParaRPr lang="en-US" sz="3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r"/>
            <a:r>
              <a:rPr lang="vi-VN" sz="3400" b="1" dirty="0">
                <a:solidFill>
                  <a:schemeClr val="bg1"/>
                </a:solidFill>
                <a:latin typeface="Tahoma" panose="020B0604030504040204" pitchFamily="34" charset="0"/>
                <a:ea typeface="Tahoma" panose="020B0604030504040204" pitchFamily="34" charset="0"/>
                <a:cs typeface="Tahoma" panose="020B0604030504040204" pitchFamily="34" charset="0"/>
              </a:rPr>
              <a:t>"Không phải anh ta, </a:t>
            </a:r>
            <a:endParaRPr lang="en-US" sz="3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r"/>
            <a:r>
              <a:rPr lang="vi-VN" sz="3400" b="1" dirty="0">
                <a:solidFill>
                  <a:schemeClr val="bg1"/>
                </a:solidFill>
                <a:latin typeface="Tahoma" panose="020B0604030504040204" pitchFamily="34" charset="0"/>
                <a:ea typeface="Tahoma" panose="020B0604030504040204" pitchFamily="34" charset="0"/>
                <a:cs typeface="Tahoma" panose="020B0604030504040204" pitchFamily="34" charset="0"/>
              </a:rPr>
              <a:t>cũng chẳng phải cha mẹ </a:t>
            </a:r>
            <a:endParaRPr lang="en-US" sz="3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r"/>
            <a:r>
              <a:rPr lang="vi-VN" sz="3400" b="1" dirty="0">
                <a:solidFill>
                  <a:schemeClr val="bg1"/>
                </a:solidFill>
                <a:latin typeface="Tahoma" panose="020B0604030504040204" pitchFamily="34" charset="0"/>
                <a:ea typeface="Tahoma" panose="020B0604030504040204" pitchFamily="34" charset="0"/>
                <a:cs typeface="Tahoma" panose="020B0604030504040204" pitchFamily="34" charset="0"/>
              </a:rPr>
              <a:t>anh ta đã phạm tội. Nhưng sở dĩ như thế là để thiên hạ nhìn thấy công trình của Thiên Chúa được tỏ hiện nơi anh. </a:t>
            </a:r>
            <a:endParaRPr lang="en-AU" sz="3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0" y="13952"/>
            <a:ext cx="3962399" cy="4801314"/>
          </a:xfrm>
          <a:prstGeom prst="rect">
            <a:avLst/>
          </a:prstGeom>
        </p:spPr>
        <p:txBody>
          <a:bodyPr wrap="square">
            <a:spAutoFit/>
          </a:bodyPr>
          <a:lstStyle/>
          <a:p>
            <a:pPr algn="ctr"/>
            <a:r>
              <a:rPr lang="en-AU" sz="3400" dirty="0">
                <a:solidFill>
                  <a:srgbClr val="FFFF00"/>
                </a:solidFill>
                <a:latin typeface="Tahoma" panose="020B0604030504040204" pitchFamily="34" charset="0"/>
                <a:ea typeface="Tahoma" panose="020B0604030504040204" pitchFamily="34" charset="0"/>
                <a:cs typeface="Tahoma" panose="020B0604030504040204" pitchFamily="34" charset="0"/>
              </a:rPr>
              <a:t>‘</a:t>
            </a:r>
            <a:r>
              <a:rPr lang="en-AU" sz="3400" b="1" dirty="0">
                <a:solidFill>
                  <a:srgbClr val="FFFF00"/>
                </a:solidFill>
                <a:latin typeface="Tahoma" panose="020B0604030504040204" pitchFamily="34" charset="0"/>
                <a:ea typeface="Tahoma" panose="020B0604030504040204" pitchFamily="34" charset="0"/>
                <a:cs typeface="Tahoma" panose="020B0604030504040204" pitchFamily="34" charset="0"/>
              </a:rPr>
              <a:t>Neither he nor his parents sinned,’ Jesus answered, ‘he was born blind so that the works of God might be displayed in him. </a:t>
            </a:r>
          </a:p>
        </p:txBody>
      </p:sp>
      <p:pic>
        <p:nvPicPr>
          <p:cNvPr id="3074"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2145"/>
          <a:stretch/>
        </p:blipFill>
        <p:spPr bwMode="auto">
          <a:xfrm>
            <a:off x="3962400" y="0"/>
            <a:ext cx="5215388" cy="33375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42006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6852" y="3962400"/>
            <a:ext cx="8970296" cy="2185214"/>
          </a:xfrm>
          <a:prstGeom prst="rect">
            <a:avLst/>
          </a:prstGeom>
        </p:spPr>
        <p:txBody>
          <a:bodyPr wrap="square">
            <a:spAutoFit/>
          </a:bodyPr>
          <a:lstStyle/>
          <a:p>
            <a:pPr algn="ctr"/>
            <a:r>
              <a:rPr lang="vi-VN" sz="3400" b="1" dirty="0">
                <a:solidFill>
                  <a:schemeClr val="bg1"/>
                </a:solidFill>
                <a:latin typeface="Tahoma" panose="020B0604030504040204" pitchFamily="34" charset="0"/>
                <a:ea typeface="Tahoma" panose="020B0604030504040204" pitchFamily="34" charset="0"/>
                <a:cs typeface="Tahoma" panose="020B0604030504040204" pitchFamily="34" charset="0"/>
              </a:rPr>
              <a:t>Chúng ta phải thực hiện</a:t>
            </a:r>
            <a:endParaRPr lang="en-US" sz="3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400" b="1" dirty="0">
                <a:solidFill>
                  <a:schemeClr val="bg1"/>
                </a:solidFill>
                <a:latin typeface="Tahoma" panose="020B0604030504040204" pitchFamily="34" charset="0"/>
                <a:ea typeface="Tahoma" panose="020B0604030504040204" pitchFamily="34" charset="0"/>
                <a:cs typeface="Tahoma" panose="020B0604030504040204" pitchFamily="34" charset="0"/>
              </a:rPr>
              <a:t> công trình của Đấng đã sai Thầy, </a:t>
            </a:r>
            <a:endParaRPr lang="en-US" sz="3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400" b="1" dirty="0">
                <a:solidFill>
                  <a:schemeClr val="bg1"/>
                </a:solidFill>
                <a:latin typeface="Tahoma" panose="020B0604030504040204" pitchFamily="34" charset="0"/>
                <a:ea typeface="Tahoma" panose="020B0604030504040204" pitchFamily="34" charset="0"/>
                <a:cs typeface="Tahoma" panose="020B0604030504040204" pitchFamily="34" charset="0"/>
              </a:rPr>
              <a:t>khi trời còn sáng ; đêm đến, </a:t>
            </a:r>
            <a:endParaRPr lang="en-US" sz="3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400" b="1" dirty="0">
                <a:solidFill>
                  <a:schemeClr val="bg1"/>
                </a:solidFill>
                <a:latin typeface="Tahoma" panose="020B0604030504040204" pitchFamily="34" charset="0"/>
                <a:ea typeface="Tahoma" panose="020B0604030504040204" pitchFamily="34" charset="0"/>
                <a:cs typeface="Tahoma" panose="020B0604030504040204" pitchFamily="34" charset="0"/>
              </a:rPr>
              <a:t>không ai có thể làm việc được.</a:t>
            </a:r>
            <a:endParaRPr lang="en-AU" sz="3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228600" y="76200"/>
            <a:ext cx="5181600" cy="3754874"/>
          </a:xfrm>
          <a:prstGeom prst="rect">
            <a:avLst/>
          </a:prstGeom>
        </p:spPr>
        <p:txBody>
          <a:bodyPr wrap="square">
            <a:spAutoFit/>
          </a:bodyPr>
          <a:lstStyle/>
          <a:p>
            <a:pPr algn="ctr"/>
            <a:r>
              <a:rPr lang="en-AU" sz="3400" dirty="0">
                <a:solidFill>
                  <a:srgbClr val="FFFF00"/>
                </a:solidFill>
                <a:latin typeface="Tahoma" panose="020B0604030504040204" pitchFamily="34" charset="0"/>
                <a:ea typeface="Tahoma" panose="020B0604030504040204" pitchFamily="34" charset="0"/>
                <a:cs typeface="Tahoma" panose="020B0604030504040204" pitchFamily="34" charset="0"/>
              </a:rPr>
              <a:t>‘</a:t>
            </a:r>
            <a:r>
              <a:rPr lang="en-AU" sz="3400" b="1" dirty="0">
                <a:solidFill>
                  <a:srgbClr val="FFFF00"/>
                </a:solidFill>
                <a:latin typeface="Tahoma" panose="020B0604030504040204" pitchFamily="34" charset="0"/>
                <a:ea typeface="Tahoma" panose="020B0604030504040204" pitchFamily="34" charset="0"/>
                <a:cs typeface="Tahoma" panose="020B0604030504040204" pitchFamily="34" charset="0"/>
              </a:rPr>
              <a:t>As long as the day lasts I must carry out the work of the one who sent me; the night will soon be here when no one can work. </a:t>
            </a:r>
          </a:p>
        </p:txBody>
      </p:sp>
      <p:pic>
        <p:nvPicPr>
          <p:cNvPr id="4098"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3929" r="30353"/>
          <a:stretch/>
        </p:blipFill>
        <p:spPr bwMode="auto">
          <a:xfrm>
            <a:off x="5486400" y="0"/>
            <a:ext cx="3657600" cy="36907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22523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8520" y="5565593"/>
            <a:ext cx="8926959" cy="1138773"/>
          </a:xfrm>
          <a:prstGeom prst="rect">
            <a:avLst/>
          </a:prstGeom>
        </p:spPr>
        <p:txBody>
          <a:bodyPr wrap="square">
            <a:spAutoFit/>
          </a:bodyPr>
          <a:lstStyle/>
          <a:p>
            <a:pPr algn="ctr"/>
            <a:r>
              <a:rPr lang="en-AU" sz="3400" b="1" dirty="0">
                <a:solidFill>
                  <a:schemeClr val="bg1"/>
                </a:solidFill>
                <a:latin typeface="Tahoma" panose="020B0604030504040204" pitchFamily="34" charset="0"/>
                <a:ea typeface="Tahoma" panose="020B0604030504040204" pitchFamily="34" charset="0"/>
                <a:cs typeface="Tahoma" panose="020B0604030504040204" pitchFamily="34" charset="0"/>
              </a:rPr>
              <a:t>Bao </a:t>
            </a:r>
            <a:r>
              <a:rPr lang="en-AU" sz="3400" b="1" dirty="0" err="1">
                <a:solidFill>
                  <a:schemeClr val="bg1"/>
                </a:solidFill>
                <a:latin typeface="Tahoma" panose="020B0604030504040204" pitchFamily="34" charset="0"/>
                <a:ea typeface="Tahoma" panose="020B0604030504040204" pitchFamily="34" charset="0"/>
                <a:cs typeface="Tahoma" panose="020B0604030504040204" pitchFamily="34" charset="0"/>
              </a:rPr>
              <a:t>lâu</a:t>
            </a:r>
            <a:r>
              <a:rPr lang="en-AU" sz="3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AU" sz="3400" b="1" dirty="0" err="1">
                <a:solidFill>
                  <a:schemeClr val="bg1"/>
                </a:solidFill>
                <a:latin typeface="Tahoma" panose="020B0604030504040204" pitchFamily="34" charset="0"/>
                <a:ea typeface="Tahoma" panose="020B0604030504040204" pitchFamily="34" charset="0"/>
                <a:cs typeface="Tahoma" panose="020B0604030504040204" pitchFamily="34" charset="0"/>
              </a:rPr>
              <a:t>Thầy</a:t>
            </a:r>
            <a:r>
              <a:rPr lang="en-AU" sz="3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AU" sz="3400" b="1" dirty="0" err="1">
                <a:solidFill>
                  <a:schemeClr val="bg1"/>
                </a:solidFill>
                <a:latin typeface="Tahoma" panose="020B0604030504040204" pitchFamily="34" charset="0"/>
                <a:ea typeface="Tahoma" panose="020B0604030504040204" pitchFamily="34" charset="0"/>
                <a:cs typeface="Tahoma" panose="020B0604030504040204" pitchFamily="34" charset="0"/>
              </a:rPr>
              <a:t>còn</a:t>
            </a:r>
            <a:r>
              <a:rPr lang="en-AU" sz="3400" b="1" dirty="0">
                <a:solidFill>
                  <a:schemeClr val="bg1"/>
                </a:solidFill>
                <a:latin typeface="Tahoma" panose="020B0604030504040204" pitchFamily="34" charset="0"/>
                <a:ea typeface="Tahoma" panose="020B0604030504040204" pitchFamily="34" charset="0"/>
                <a:cs typeface="Tahoma" panose="020B0604030504040204" pitchFamily="34" charset="0"/>
              </a:rPr>
              <a:t> ở </a:t>
            </a:r>
            <a:r>
              <a:rPr lang="en-AU" sz="3400" b="1" dirty="0" err="1">
                <a:solidFill>
                  <a:schemeClr val="bg1"/>
                </a:solidFill>
                <a:latin typeface="Tahoma" panose="020B0604030504040204" pitchFamily="34" charset="0"/>
                <a:ea typeface="Tahoma" panose="020B0604030504040204" pitchFamily="34" charset="0"/>
                <a:cs typeface="Tahoma" panose="020B0604030504040204" pitchFamily="34" charset="0"/>
              </a:rPr>
              <a:t>thế</a:t>
            </a:r>
            <a:r>
              <a:rPr lang="en-AU" sz="3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AU" sz="3400" b="1" dirty="0" err="1">
                <a:solidFill>
                  <a:schemeClr val="bg1"/>
                </a:solidFill>
                <a:latin typeface="Tahoma" panose="020B0604030504040204" pitchFamily="34" charset="0"/>
                <a:ea typeface="Tahoma" panose="020B0604030504040204" pitchFamily="34" charset="0"/>
                <a:cs typeface="Tahoma" panose="020B0604030504040204" pitchFamily="34" charset="0"/>
              </a:rPr>
              <a:t>gian</a:t>
            </a:r>
            <a:r>
              <a:rPr lang="en-AU" sz="3400" b="1" dirty="0">
                <a:solidFill>
                  <a:schemeClr val="bg1"/>
                </a:solidFill>
                <a:latin typeface="Tahoma" panose="020B0604030504040204" pitchFamily="34" charset="0"/>
                <a:ea typeface="Tahoma" panose="020B0604030504040204" pitchFamily="34" charset="0"/>
                <a:cs typeface="Tahoma" panose="020B0604030504040204" pitchFamily="34" charset="0"/>
              </a:rPr>
              <a:t>, </a:t>
            </a:r>
          </a:p>
          <a:p>
            <a:pPr algn="ctr"/>
            <a:r>
              <a:rPr lang="en-AU" sz="3400" b="1" dirty="0" err="1">
                <a:solidFill>
                  <a:schemeClr val="bg1"/>
                </a:solidFill>
                <a:latin typeface="Tahoma" panose="020B0604030504040204" pitchFamily="34" charset="0"/>
                <a:ea typeface="Tahoma" panose="020B0604030504040204" pitchFamily="34" charset="0"/>
                <a:cs typeface="Tahoma" panose="020B0604030504040204" pitchFamily="34" charset="0"/>
              </a:rPr>
              <a:t>Thầy</a:t>
            </a:r>
            <a:r>
              <a:rPr lang="en-AU" sz="3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AU" sz="3400" b="1" dirty="0" err="1">
                <a:solidFill>
                  <a:schemeClr val="bg1"/>
                </a:solidFill>
                <a:latin typeface="Tahoma" panose="020B0604030504040204" pitchFamily="34" charset="0"/>
                <a:ea typeface="Tahoma" panose="020B0604030504040204" pitchFamily="34" charset="0"/>
                <a:cs typeface="Tahoma" panose="020B0604030504040204" pitchFamily="34" charset="0"/>
              </a:rPr>
              <a:t>là</a:t>
            </a:r>
            <a:r>
              <a:rPr lang="en-AU" sz="3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AU" sz="3400" b="1" dirty="0" err="1">
                <a:solidFill>
                  <a:schemeClr val="bg1"/>
                </a:solidFill>
                <a:latin typeface="Tahoma" panose="020B0604030504040204" pitchFamily="34" charset="0"/>
                <a:ea typeface="Tahoma" panose="020B0604030504040204" pitchFamily="34" charset="0"/>
                <a:cs typeface="Tahoma" panose="020B0604030504040204" pitchFamily="34" charset="0"/>
              </a:rPr>
              <a:t>ánh</a:t>
            </a:r>
            <a:r>
              <a:rPr lang="en-AU" sz="3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AU" sz="3400" b="1" dirty="0" err="1">
                <a:solidFill>
                  <a:schemeClr val="bg1"/>
                </a:solidFill>
                <a:latin typeface="Tahoma" panose="020B0604030504040204" pitchFamily="34" charset="0"/>
                <a:ea typeface="Tahoma" panose="020B0604030504040204" pitchFamily="34" charset="0"/>
                <a:cs typeface="Tahoma" panose="020B0604030504040204" pitchFamily="34" charset="0"/>
              </a:rPr>
              <a:t>sáng</a:t>
            </a:r>
            <a:r>
              <a:rPr lang="en-AU" sz="3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AU" sz="3400" b="1" dirty="0" err="1">
                <a:solidFill>
                  <a:schemeClr val="bg1"/>
                </a:solidFill>
                <a:latin typeface="Tahoma" panose="020B0604030504040204" pitchFamily="34" charset="0"/>
                <a:ea typeface="Tahoma" panose="020B0604030504040204" pitchFamily="34" charset="0"/>
                <a:cs typeface="Tahoma" panose="020B0604030504040204" pitchFamily="34" charset="0"/>
              </a:rPr>
              <a:t>thế</a:t>
            </a:r>
            <a:r>
              <a:rPr lang="en-AU" sz="3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AU" sz="3400" b="1" dirty="0" err="1">
                <a:solidFill>
                  <a:schemeClr val="bg1"/>
                </a:solidFill>
                <a:latin typeface="Tahoma" panose="020B0604030504040204" pitchFamily="34" charset="0"/>
                <a:ea typeface="Tahoma" panose="020B0604030504040204" pitchFamily="34" charset="0"/>
                <a:cs typeface="Tahoma" panose="020B0604030504040204" pitchFamily="34" charset="0"/>
              </a:rPr>
              <a:t>gian</a:t>
            </a:r>
            <a:r>
              <a:rPr lang="en-AU" sz="3400" b="1" dirty="0">
                <a:solidFill>
                  <a:schemeClr val="bg1"/>
                </a:solidFill>
                <a:latin typeface="Tahoma" panose="020B0604030504040204" pitchFamily="34" charset="0"/>
                <a:ea typeface="Tahoma" panose="020B0604030504040204" pitchFamily="34" charset="0"/>
                <a:cs typeface="Tahoma" panose="020B0604030504040204" pitchFamily="34" charset="0"/>
              </a:rPr>
              <a:t>."</a:t>
            </a:r>
          </a:p>
        </p:txBody>
      </p:sp>
      <p:sp>
        <p:nvSpPr>
          <p:cNvPr id="4" name="Rectangle 3"/>
          <p:cNvSpPr/>
          <p:nvPr/>
        </p:nvSpPr>
        <p:spPr>
          <a:xfrm>
            <a:off x="444297" y="54840"/>
            <a:ext cx="8558862" cy="1138773"/>
          </a:xfrm>
          <a:prstGeom prst="rect">
            <a:avLst/>
          </a:prstGeom>
        </p:spPr>
        <p:txBody>
          <a:bodyPr wrap="square">
            <a:spAutoFit/>
          </a:bodyPr>
          <a:lstStyle/>
          <a:p>
            <a:pPr algn="ctr"/>
            <a:r>
              <a:rPr lang="en-AU" sz="3400" b="1" dirty="0">
                <a:solidFill>
                  <a:srgbClr val="FFFF00"/>
                </a:solidFill>
                <a:latin typeface="Tahoma" panose="020B0604030504040204" pitchFamily="34" charset="0"/>
                <a:ea typeface="Tahoma" panose="020B0604030504040204" pitchFamily="34" charset="0"/>
                <a:cs typeface="Tahoma" panose="020B0604030504040204" pitchFamily="34" charset="0"/>
              </a:rPr>
              <a:t>As long as I am in the world  </a:t>
            </a:r>
          </a:p>
          <a:p>
            <a:pPr algn="ctr"/>
            <a:r>
              <a:rPr lang="en-AU" sz="3400" b="1" dirty="0">
                <a:solidFill>
                  <a:srgbClr val="FFFF00"/>
                </a:solidFill>
                <a:latin typeface="Tahoma" panose="020B0604030504040204" pitchFamily="34" charset="0"/>
                <a:ea typeface="Tahoma" panose="020B0604030504040204" pitchFamily="34" charset="0"/>
                <a:cs typeface="Tahoma" panose="020B0604030504040204" pitchFamily="34" charset="0"/>
              </a:rPr>
              <a:t>I am the light of the world.’ </a:t>
            </a:r>
          </a:p>
        </p:txBody>
      </p:sp>
      <p:pic>
        <p:nvPicPr>
          <p:cNvPr id="5122"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892674" y="1275083"/>
            <a:ext cx="7662108" cy="43078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09695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27713" y="285329"/>
            <a:ext cx="4263887" cy="3231654"/>
          </a:xfrm>
          <a:prstGeom prst="rect">
            <a:avLst/>
          </a:prstGeom>
        </p:spPr>
        <p:txBody>
          <a:bodyPr wrap="square">
            <a:spAutoFit/>
          </a:bodyPr>
          <a:lstStyle/>
          <a:p>
            <a:pPr algn="ctr"/>
            <a:r>
              <a:rPr lang="vi-VN" sz="3400" b="1" dirty="0">
                <a:solidFill>
                  <a:schemeClr val="bg1"/>
                </a:solidFill>
                <a:latin typeface="Tahoma" panose="020B0604030504040204" pitchFamily="34" charset="0"/>
                <a:ea typeface="Tahoma" panose="020B0604030504040204" pitchFamily="34" charset="0"/>
                <a:cs typeface="Tahoma" panose="020B0604030504040204" pitchFamily="34" charset="0"/>
              </a:rPr>
              <a:t>Nói xong, </a:t>
            </a:r>
            <a:endParaRPr lang="en-US" sz="3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400" b="1" dirty="0">
                <a:solidFill>
                  <a:schemeClr val="bg1"/>
                </a:solidFill>
                <a:latin typeface="Tahoma" panose="020B0604030504040204" pitchFamily="34" charset="0"/>
                <a:ea typeface="Tahoma" panose="020B0604030504040204" pitchFamily="34" charset="0"/>
                <a:cs typeface="Tahoma" panose="020B0604030504040204" pitchFamily="34" charset="0"/>
              </a:rPr>
              <a:t>Đức Giê-su nhổ nước miếng xuống đất, trộn thành bùn và xức vào mắt người mù,</a:t>
            </a:r>
            <a:endParaRPr lang="en-AU" sz="3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76200" y="3103126"/>
            <a:ext cx="4210236" cy="3754874"/>
          </a:xfrm>
          <a:prstGeom prst="rect">
            <a:avLst/>
          </a:prstGeom>
        </p:spPr>
        <p:txBody>
          <a:bodyPr wrap="square">
            <a:spAutoFit/>
          </a:bodyPr>
          <a:lstStyle/>
          <a:p>
            <a:pPr algn="ctr"/>
            <a:r>
              <a:rPr lang="en-AU" sz="3400" b="1" dirty="0">
                <a:solidFill>
                  <a:srgbClr val="FFFF00"/>
                </a:solidFill>
                <a:latin typeface="Tahoma" panose="020B0604030504040204" pitchFamily="34" charset="0"/>
                <a:ea typeface="Tahoma" panose="020B0604030504040204" pitchFamily="34" charset="0"/>
                <a:cs typeface="Tahoma" panose="020B0604030504040204" pitchFamily="34" charset="0"/>
              </a:rPr>
              <a:t>Having said this, he spat on the ground, made a paste with the spittle, put this over the eyes of the blind man</a:t>
            </a:r>
          </a:p>
        </p:txBody>
      </p:sp>
      <p:pic>
        <p:nvPicPr>
          <p:cNvPr id="6148" name="Picture 4"/>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6428"/>
          <a:stretch/>
        </p:blipFill>
        <p:spPr bwMode="auto">
          <a:xfrm>
            <a:off x="0" y="27373"/>
            <a:ext cx="4651513" cy="31292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r="15114"/>
          <a:stretch/>
        </p:blipFill>
        <p:spPr bwMode="auto">
          <a:xfrm>
            <a:off x="4286436" y="3652117"/>
            <a:ext cx="4800600" cy="31795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71347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490</TotalTime>
  <Words>2366</Words>
  <Application>Microsoft Office PowerPoint</Application>
  <PresentationFormat>On-screen Show (4:3)</PresentationFormat>
  <Paragraphs>210</Paragraphs>
  <Slides>49</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49</vt:i4>
      </vt:variant>
    </vt:vector>
  </HeadingPairs>
  <TitlesOfParts>
    <vt:vector size="55" baseType="lpstr">
      <vt:lpstr>Arial</vt:lpstr>
      <vt:lpstr>Calibri</vt:lpstr>
      <vt:lpstr>Segoe Print</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An Dang</cp:lastModifiedBy>
  <cp:revision>39</cp:revision>
  <dcterms:created xsi:type="dcterms:W3CDTF">2019-10-07T02:15:42Z</dcterms:created>
  <dcterms:modified xsi:type="dcterms:W3CDTF">2020-03-16T04:18:36Z</dcterms:modified>
</cp:coreProperties>
</file>